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321" r:id="rId2"/>
    <p:sldId id="256" r:id="rId3"/>
    <p:sldId id="282" r:id="rId4"/>
    <p:sldId id="280" r:id="rId5"/>
    <p:sldId id="257" r:id="rId6"/>
    <p:sldId id="307" r:id="rId7"/>
    <p:sldId id="262" r:id="rId8"/>
    <p:sldId id="263" r:id="rId9"/>
    <p:sldId id="267" r:id="rId10"/>
    <p:sldId id="309" r:id="rId11"/>
    <p:sldId id="308" r:id="rId12"/>
    <p:sldId id="273" r:id="rId13"/>
    <p:sldId id="311" r:id="rId14"/>
    <p:sldId id="310" r:id="rId15"/>
    <p:sldId id="313" r:id="rId16"/>
    <p:sldId id="292" r:id="rId17"/>
    <p:sldId id="293" r:id="rId18"/>
    <p:sldId id="312" r:id="rId19"/>
    <p:sldId id="272" r:id="rId20"/>
    <p:sldId id="288" r:id="rId21"/>
    <p:sldId id="289" r:id="rId22"/>
    <p:sldId id="290" r:id="rId23"/>
    <p:sldId id="291" r:id="rId24"/>
    <p:sldId id="298" r:id="rId25"/>
    <p:sldId id="297" r:id="rId26"/>
    <p:sldId id="296" r:id="rId27"/>
    <p:sldId id="304" r:id="rId28"/>
    <p:sldId id="314" r:id="rId29"/>
    <p:sldId id="299" r:id="rId30"/>
    <p:sldId id="306" r:id="rId31"/>
    <p:sldId id="260" r:id="rId32"/>
    <p:sldId id="258" r:id="rId33"/>
    <p:sldId id="275" r:id="rId34"/>
    <p:sldId id="276" r:id="rId35"/>
    <p:sldId id="277" r:id="rId36"/>
    <p:sldId id="323" r:id="rId37"/>
    <p:sldId id="319" r:id="rId38"/>
    <p:sldId id="320" r:id="rId39"/>
    <p:sldId id="322" r:id="rId40"/>
    <p:sldId id="316" r:id="rId41"/>
    <p:sldId id="300" r:id="rId42"/>
    <p:sldId id="317" r:id="rId43"/>
    <p:sldId id="301" r:id="rId44"/>
    <p:sldId id="318" r:id="rId45"/>
    <p:sldId id="302" r:id="rId46"/>
    <p:sldId id="303"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45" autoAdjust="0"/>
    <p:restoredTop sz="94660"/>
  </p:normalViewPr>
  <p:slideViewPr>
    <p:cSldViewPr snapToGrid="0" snapToObjects="1">
      <p:cViewPr varScale="1">
        <p:scale>
          <a:sx n="176" d="100"/>
          <a:sy n="176" d="100"/>
        </p:scale>
        <p:origin x="-128" y="-63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9F9048-E818-3F46-8169-CC72725EE584}" type="datetimeFigureOut">
              <a:rPr lang="en-US" smtClean="0"/>
              <a:t>6/11/16</a:t>
            </a:fld>
            <a:endParaRPr lang="e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6626E9-E9ED-C641-BB32-646EBCA71CD7}" type="slidenum">
              <a:rPr lang="en" smtClean="0"/>
              <a:t>‹#›</a:t>
            </a:fld>
            <a:endParaRPr lang="en"/>
          </a:p>
        </p:txBody>
      </p:sp>
    </p:spTree>
    <p:extLst>
      <p:ext uri="{BB962C8B-B14F-4D97-AF65-F5344CB8AC3E}">
        <p14:creationId xmlns:p14="http://schemas.microsoft.com/office/powerpoint/2010/main" val="184397584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dirty="0" smtClean="0"/>
              <a:t>https://wogan.me/tag/public-key-encryption/</a:t>
            </a:r>
            <a:endParaRPr lang="en" dirty="0"/>
          </a:p>
        </p:txBody>
      </p:sp>
      <p:sp>
        <p:nvSpPr>
          <p:cNvPr id="4" name="Slide Number Placeholder 3"/>
          <p:cNvSpPr>
            <a:spLocks noGrp="1"/>
          </p:cNvSpPr>
          <p:nvPr>
            <p:ph type="sldNum" sz="quarter" idx="10"/>
          </p:nvPr>
        </p:nvSpPr>
        <p:spPr/>
        <p:txBody>
          <a:bodyPr/>
          <a:lstStyle/>
          <a:p>
            <a:fld id="{2A6626E9-E9ED-C641-BB32-646EBCA71CD7}" type="slidenum">
              <a:rPr lang="en" smtClean="0"/>
              <a:t>41</a:t>
            </a:fld>
            <a:endParaRPr lang="en"/>
          </a:p>
        </p:txBody>
      </p:sp>
    </p:spTree>
    <p:extLst>
      <p:ext uri="{BB962C8B-B14F-4D97-AF65-F5344CB8AC3E}">
        <p14:creationId xmlns:p14="http://schemas.microsoft.com/office/powerpoint/2010/main" val="469998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 dirty="0" smtClean="0"/>
              <a:t>https://wogan.me/tag/public-key-encryption/</a:t>
            </a:r>
            <a:endParaRPr lang="en" dirty="0"/>
          </a:p>
        </p:txBody>
      </p:sp>
      <p:sp>
        <p:nvSpPr>
          <p:cNvPr id="4" name="Slide Number Placeholder 3"/>
          <p:cNvSpPr>
            <a:spLocks noGrp="1"/>
          </p:cNvSpPr>
          <p:nvPr>
            <p:ph type="sldNum" sz="quarter" idx="10"/>
          </p:nvPr>
        </p:nvSpPr>
        <p:spPr/>
        <p:txBody>
          <a:bodyPr/>
          <a:lstStyle/>
          <a:p>
            <a:fld id="{2A6626E9-E9ED-C641-BB32-646EBCA71CD7}" type="slidenum">
              <a:rPr lang="en" smtClean="0"/>
              <a:t>42</a:t>
            </a:fld>
            <a:endParaRPr lang="en"/>
          </a:p>
        </p:txBody>
      </p:sp>
    </p:spTree>
    <p:extLst>
      <p:ext uri="{BB962C8B-B14F-4D97-AF65-F5344CB8AC3E}">
        <p14:creationId xmlns:p14="http://schemas.microsoft.com/office/powerpoint/2010/main" val="469998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
          </a:p>
        </p:txBody>
      </p:sp>
      <p:sp>
        <p:nvSpPr>
          <p:cNvPr id="4" name="Date Placeholder 3"/>
          <p:cNvSpPr>
            <a:spLocks noGrp="1"/>
          </p:cNvSpPr>
          <p:nvPr>
            <p:ph type="dt" sz="half" idx="10"/>
          </p:nvPr>
        </p:nvSpPr>
        <p:spPr/>
        <p:txBody>
          <a:bodyPr/>
          <a:lstStyle/>
          <a:p>
            <a:fld id="{A53C7E82-2A5B-AC4C-B357-D1EB25AB3C07}" type="datetimeFigureOut">
              <a:rPr lang="en-US" smtClean="0"/>
              <a:t>6/11/16</a:t>
            </a:fld>
            <a:endParaRPr lang="en"/>
          </a:p>
        </p:txBody>
      </p:sp>
      <p:sp>
        <p:nvSpPr>
          <p:cNvPr id="5" name="Footer Placeholder 4"/>
          <p:cNvSpPr>
            <a:spLocks noGrp="1"/>
          </p:cNvSpPr>
          <p:nvPr>
            <p:ph type="ftr" sz="quarter" idx="11"/>
          </p:nvPr>
        </p:nvSpPr>
        <p:spPr/>
        <p:txBody>
          <a:bodyPr/>
          <a:lstStyle/>
          <a:p>
            <a:endParaRPr lang="en"/>
          </a:p>
        </p:txBody>
      </p:sp>
      <p:sp>
        <p:nvSpPr>
          <p:cNvPr id="6" name="Slide Number Placeholder 5"/>
          <p:cNvSpPr>
            <a:spLocks noGrp="1"/>
          </p:cNvSpPr>
          <p:nvPr>
            <p:ph type="sldNum" sz="quarter" idx="12"/>
          </p:nvPr>
        </p:nvSpPr>
        <p:spPr/>
        <p:txBody>
          <a:bodyPr/>
          <a:lstStyle/>
          <a:p>
            <a:fld id="{D67F213C-0410-FA44-8570-9C979E4C6A1A}" type="slidenum">
              <a:rPr lang="en" smtClean="0"/>
              <a:t>‹#›</a:t>
            </a:fld>
            <a:endParaRPr lang="en"/>
          </a:p>
        </p:txBody>
      </p:sp>
    </p:spTree>
    <p:extLst>
      <p:ext uri="{BB962C8B-B14F-4D97-AF65-F5344CB8AC3E}">
        <p14:creationId xmlns:p14="http://schemas.microsoft.com/office/powerpoint/2010/main" val="1710985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
          </a:p>
        </p:txBody>
      </p:sp>
      <p:sp>
        <p:nvSpPr>
          <p:cNvPr id="4" name="Date Placeholder 3"/>
          <p:cNvSpPr>
            <a:spLocks noGrp="1"/>
          </p:cNvSpPr>
          <p:nvPr>
            <p:ph type="dt" sz="half" idx="10"/>
          </p:nvPr>
        </p:nvSpPr>
        <p:spPr/>
        <p:txBody>
          <a:bodyPr/>
          <a:lstStyle/>
          <a:p>
            <a:fld id="{A53C7E82-2A5B-AC4C-B357-D1EB25AB3C07}" type="datetimeFigureOut">
              <a:rPr lang="en-US" smtClean="0"/>
              <a:t>6/11/16</a:t>
            </a:fld>
            <a:endParaRPr lang="en"/>
          </a:p>
        </p:txBody>
      </p:sp>
      <p:sp>
        <p:nvSpPr>
          <p:cNvPr id="5" name="Footer Placeholder 4"/>
          <p:cNvSpPr>
            <a:spLocks noGrp="1"/>
          </p:cNvSpPr>
          <p:nvPr>
            <p:ph type="ftr" sz="quarter" idx="11"/>
          </p:nvPr>
        </p:nvSpPr>
        <p:spPr/>
        <p:txBody>
          <a:bodyPr/>
          <a:lstStyle/>
          <a:p>
            <a:endParaRPr lang="en"/>
          </a:p>
        </p:txBody>
      </p:sp>
      <p:sp>
        <p:nvSpPr>
          <p:cNvPr id="6" name="Slide Number Placeholder 5"/>
          <p:cNvSpPr>
            <a:spLocks noGrp="1"/>
          </p:cNvSpPr>
          <p:nvPr>
            <p:ph type="sldNum" sz="quarter" idx="12"/>
          </p:nvPr>
        </p:nvSpPr>
        <p:spPr/>
        <p:txBody>
          <a:bodyPr/>
          <a:lstStyle/>
          <a:p>
            <a:fld id="{D67F213C-0410-FA44-8570-9C979E4C6A1A}" type="slidenum">
              <a:rPr lang="en" smtClean="0"/>
              <a:t>‹#›</a:t>
            </a:fld>
            <a:endParaRPr lang="en"/>
          </a:p>
        </p:txBody>
      </p:sp>
    </p:spTree>
    <p:extLst>
      <p:ext uri="{BB962C8B-B14F-4D97-AF65-F5344CB8AC3E}">
        <p14:creationId xmlns:p14="http://schemas.microsoft.com/office/powerpoint/2010/main" val="2903762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
          </a:p>
        </p:txBody>
      </p:sp>
      <p:sp>
        <p:nvSpPr>
          <p:cNvPr id="4" name="Date Placeholder 3"/>
          <p:cNvSpPr>
            <a:spLocks noGrp="1"/>
          </p:cNvSpPr>
          <p:nvPr>
            <p:ph type="dt" sz="half" idx="10"/>
          </p:nvPr>
        </p:nvSpPr>
        <p:spPr/>
        <p:txBody>
          <a:bodyPr/>
          <a:lstStyle/>
          <a:p>
            <a:fld id="{A53C7E82-2A5B-AC4C-B357-D1EB25AB3C07}" type="datetimeFigureOut">
              <a:rPr lang="en-US" smtClean="0"/>
              <a:t>6/11/16</a:t>
            </a:fld>
            <a:endParaRPr lang="en"/>
          </a:p>
        </p:txBody>
      </p:sp>
      <p:sp>
        <p:nvSpPr>
          <p:cNvPr id="5" name="Footer Placeholder 4"/>
          <p:cNvSpPr>
            <a:spLocks noGrp="1"/>
          </p:cNvSpPr>
          <p:nvPr>
            <p:ph type="ftr" sz="quarter" idx="11"/>
          </p:nvPr>
        </p:nvSpPr>
        <p:spPr/>
        <p:txBody>
          <a:bodyPr/>
          <a:lstStyle/>
          <a:p>
            <a:endParaRPr lang="en"/>
          </a:p>
        </p:txBody>
      </p:sp>
      <p:sp>
        <p:nvSpPr>
          <p:cNvPr id="6" name="Slide Number Placeholder 5"/>
          <p:cNvSpPr>
            <a:spLocks noGrp="1"/>
          </p:cNvSpPr>
          <p:nvPr>
            <p:ph type="sldNum" sz="quarter" idx="12"/>
          </p:nvPr>
        </p:nvSpPr>
        <p:spPr/>
        <p:txBody>
          <a:bodyPr/>
          <a:lstStyle/>
          <a:p>
            <a:fld id="{D67F213C-0410-FA44-8570-9C979E4C6A1A}" type="slidenum">
              <a:rPr lang="en" smtClean="0"/>
              <a:t>‹#›</a:t>
            </a:fld>
            <a:endParaRPr lang="en"/>
          </a:p>
        </p:txBody>
      </p:sp>
    </p:spTree>
    <p:extLst>
      <p:ext uri="{BB962C8B-B14F-4D97-AF65-F5344CB8AC3E}">
        <p14:creationId xmlns:p14="http://schemas.microsoft.com/office/powerpoint/2010/main" val="915084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
          </a:p>
        </p:txBody>
      </p:sp>
      <p:sp>
        <p:nvSpPr>
          <p:cNvPr id="4" name="Date Placeholder 3"/>
          <p:cNvSpPr>
            <a:spLocks noGrp="1"/>
          </p:cNvSpPr>
          <p:nvPr>
            <p:ph type="dt" sz="half" idx="10"/>
          </p:nvPr>
        </p:nvSpPr>
        <p:spPr/>
        <p:txBody>
          <a:bodyPr/>
          <a:lstStyle/>
          <a:p>
            <a:fld id="{A53C7E82-2A5B-AC4C-B357-D1EB25AB3C07}" type="datetimeFigureOut">
              <a:rPr lang="en-US" smtClean="0"/>
              <a:t>6/11/16</a:t>
            </a:fld>
            <a:endParaRPr lang="en"/>
          </a:p>
        </p:txBody>
      </p:sp>
      <p:sp>
        <p:nvSpPr>
          <p:cNvPr id="5" name="Footer Placeholder 4"/>
          <p:cNvSpPr>
            <a:spLocks noGrp="1"/>
          </p:cNvSpPr>
          <p:nvPr>
            <p:ph type="ftr" sz="quarter" idx="11"/>
          </p:nvPr>
        </p:nvSpPr>
        <p:spPr/>
        <p:txBody>
          <a:bodyPr/>
          <a:lstStyle/>
          <a:p>
            <a:endParaRPr lang="en"/>
          </a:p>
        </p:txBody>
      </p:sp>
      <p:sp>
        <p:nvSpPr>
          <p:cNvPr id="6" name="Slide Number Placeholder 5"/>
          <p:cNvSpPr>
            <a:spLocks noGrp="1"/>
          </p:cNvSpPr>
          <p:nvPr>
            <p:ph type="sldNum" sz="quarter" idx="12"/>
          </p:nvPr>
        </p:nvSpPr>
        <p:spPr/>
        <p:txBody>
          <a:bodyPr/>
          <a:lstStyle/>
          <a:p>
            <a:fld id="{D67F213C-0410-FA44-8570-9C979E4C6A1A}" type="slidenum">
              <a:rPr lang="en" smtClean="0"/>
              <a:t>‹#›</a:t>
            </a:fld>
            <a:endParaRPr lang="en"/>
          </a:p>
        </p:txBody>
      </p:sp>
    </p:spTree>
    <p:extLst>
      <p:ext uri="{BB962C8B-B14F-4D97-AF65-F5344CB8AC3E}">
        <p14:creationId xmlns:p14="http://schemas.microsoft.com/office/powerpoint/2010/main" val="734992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53C7E82-2A5B-AC4C-B357-D1EB25AB3C07}" type="datetimeFigureOut">
              <a:rPr lang="en-US" smtClean="0"/>
              <a:t>6/11/16</a:t>
            </a:fld>
            <a:endParaRPr lang="en"/>
          </a:p>
        </p:txBody>
      </p:sp>
      <p:sp>
        <p:nvSpPr>
          <p:cNvPr id="5" name="Footer Placeholder 4"/>
          <p:cNvSpPr>
            <a:spLocks noGrp="1"/>
          </p:cNvSpPr>
          <p:nvPr>
            <p:ph type="ftr" sz="quarter" idx="11"/>
          </p:nvPr>
        </p:nvSpPr>
        <p:spPr/>
        <p:txBody>
          <a:bodyPr/>
          <a:lstStyle/>
          <a:p>
            <a:endParaRPr lang="en"/>
          </a:p>
        </p:txBody>
      </p:sp>
      <p:sp>
        <p:nvSpPr>
          <p:cNvPr id="6" name="Slide Number Placeholder 5"/>
          <p:cNvSpPr>
            <a:spLocks noGrp="1"/>
          </p:cNvSpPr>
          <p:nvPr>
            <p:ph type="sldNum" sz="quarter" idx="12"/>
          </p:nvPr>
        </p:nvSpPr>
        <p:spPr/>
        <p:txBody>
          <a:bodyPr/>
          <a:lstStyle/>
          <a:p>
            <a:fld id="{D67F213C-0410-FA44-8570-9C979E4C6A1A}" type="slidenum">
              <a:rPr lang="en" smtClean="0"/>
              <a:t>‹#›</a:t>
            </a:fld>
            <a:endParaRPr lang="en"/>
          </a:p>
        </p:txBody>
      </p:sp>
    </p:spTree>
    <p:extLst>
      <p:ext uri="{BB962C8B-B14F-4D97-AF65-F5344CB8AC3E}">
        <p14:creationId xmlns:p14="http://schemas.microsoft.com/office/powerpoint/2010/main" val="1727465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
          </a:p>
        </p:txBody>
      </p:sp>
      <p:sp>
        <p:nvSpPr>
          <p:cNvPr id="5" name="Date Placeholder 4"/>
          <p:cNvSpPr>
            <a:spLocks noGrp="1"/>
          </p:cNvSpPr>
          <p:nvPr>
            <p:ph type="dt" sz="half" idx="10"/>
          </p:nvPr>
        </p:nvSpPr>
        <p:spPr/>
        <p:txBody>
          <a:bodyPr/>
          <a:lstStyle/>
          <a:p>
            <a:fld id="{A53C7E82-2A5B-AC4C-B357-D1EB25AB3C07}" type="datetimeFigureOut">
              <a:rPr lang="en-US" smtClean="0"/>
              <a:t>6/11/16</a:t>
            </a:fld>
            <a:endParaRPr lang="en"/>
          </a:p>
        </p:txBody>
      </p:sp>
      <p:sp>
        <p:nvSpPr>
          <p:cNvPr id="6" name="Footer Placeholder 5"/>
          <p:cNvSpPr>
            <a:spLocks noGrp="1"/>
          </p:cNvSpPr>
          <p:nvPr>
            <p:ph type="ftr" sz="quarter" idx="11"/>
          </p:nvPr>
        </p:nvSpPr>
        <p:spPr/>
        <p:txBody>
          <a:bodyPr/>
          <a:lstStyle/>
          <a:p>
            <a:endParaRPr lang="en"/>
          </a:p>
        </p:txBody>
      </p:sp>
      <p:sp>
        <p:nvSpPr>
          <p:cNvPr id="7" name="Slide Number Placeholder 6"/>
          <p:cNvSpPr>
            <a:spLocks noGrp="1"/>
          </p:cNvSpPr>
          <p:nvPr>
            <p:ph type="sldNum" sz="quarter" idx="12"/>
          </p:nvPr>
        </p:nvSpPr>
        <p:spPr/>
        <p:txBody>
          <a:bodyPr/>
          <a:lstStyle/>
          <a:p>
            <a:fld id="{D67F213C-0410-FA44-8570-9C979E4C6A1A}" type="slidenum">
              <a:rPr lang="en" smtClean="0"/>
              <a:t>‹#›</a:t>
            </a:fld>
            <a:endParaRPr lang="en"/>
          </a:p>
        </p:txBody>
      </p:sp>
    </p:spTree>
    <p:extLst>
      <p:ext uri="{BB962C8B-B14F-4D97-AF65-F5344CB8AC3E}">
        <p14:creationId xmlns:p14="http://schemas.microsoft.com/office/powerpoint/2010/main" val="4584676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
          </a:p>
        </p:txBody>
      </p:sp>
      <p:sp>
        <p:nvSpPr>
          <p:cNvPr id="7" name="Date Placeholder 6"/>
          <p:cNvSpPr>
            <a:spLocks noGrp="1"/>
          </p:cNvSpPr>
          <p:nvPr>
            <p:ph type="dt" sz="half" idx="10"/>
          </p:nvPr>
        </p:nvSpPr>
        <p:spPr/>
        <p:txBody>
          <a:bodyPr/>
          <a:lstStyle/>
          <a:p>
            <a:fld id="{A53C7E82-2A5B-AC4C-B357-D1EB25AB3C07}" type="datetimeFigureOut">
              <a:rPr lang="en-US" smtClean="0"/>
              <a:t>6/11/16</a:t>
            </a:fld>
            <a:endParaRPr lang="en"/>
          </a:p>
        </p:txBody>
      </p:sp>
      <p:sp>
        <p:nvSpPr>
          <p:cNvPr id="8" name="Footer Placeholder 7"/>
          <p:cNvSpPr>
            <a:spLocks noGrp="1"/>
          </p:cNvSpPr>
          <p:nvPr>
            <p:ph type="ftr" sz="quarter" idx="11"/>
          </p:nvPr>
        </p:nvSpPr>
        <p:spPr/>
        <p:txBody>
          <a:bodyPr/>
          <a:lstStyle/>
          <a:p>
            <a:endParaRPr lang="en"/>
          </a:p>
        </p:txBody>
      </p:sp>
      <p:sp>
        <p:nvSpPr>
          <p:cNvPr id="9" name="Slide Number Placeholder 8"/>
          <p:cNvSpPr>
            <a:spLocks noGrp="1"/>
          </p:cNvSpPr>
          <p:nvPr>
            <p:ph type="sldNum" sz="quarter" idx="12"/>
          </p:nvPr>
        </p:nvSpPr>
        <p:spPr/>
        <p:txBody>
          <a:bodyPr/>
          <a:lstStyle/>
          <a:p>
            <a:fld id="{D67F213C-0410-FA44-8570-9C979E4C6A1A}" type="slidenum">
              <a:rPr lang="en" smtClean="0"/>
              <a:t>‹#›</a:t>
            </a:fld>
            <a:endParaRPr lang="en"/>
          </a:p>
        </p:txBody>
      </p:sp>
    </p:spTree>
    <p:extLst>
      <p:ext uri="{BB962C8B-B14F-4D97-AF65-F5344CB8AC3E}">
        <p14:creationId xmlns:p14="http://schemas.microsoft.com/office/powerpoint/2010/main" val="529139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
          </a:p>
        </p:txBody>
      </p:sp>
      <p:sp>
        <p:nvSpPr>
          <p:cNvPr id="3" name="Date Placeholder 2"/>
          <p:cNvSpPr>
            <a:spLocks noGrp="1"/>
          </p:cNvSpPr>
          <p:nvPr>
            <p:ph type="dt" sz="half" idx="10"/>
          </p:nvPr>
        </p:nvSpPr>
        <p:spPr/>
        <p:txBody>
          <a:bodyPr/>
          <a:lstStyle/>
          <a:p>
            <a:fld id="{A53C7E82-2A5B-AC4C-B357-D1EB25AB3C07}" type="datetimeFigureOut">
              <a:rPr lang="en-US" smtClean="0"/>
              <a:t>6/11/16</a:t>
            </a:fld>
            <a:endParaRPr lang="en"/>
          </a:p>
        </p:txBody>
      </p:sp>
      <p:sp>
        <p:nvSpPr>
          <p:cNvPr id="4" name="Footer Placeholder 3"/>
          <p:cNvSpPr>
            <a:spLocks noGrp="1"/>
          </p:cNvSpPr>
          <p:nvPr>
            <p:ph type="ftr" sz="quarter" idx="11"/>
          </p:nvPr>
        </p:nvSpPr>
        <p:spPr/>
        <p:txBody>
          <a:bodyPr/>
          <a:lstStyle/>
          <a:p>
            <a:endParaRPr lang="en"/>
          </a:p>
        </p:txBody>
      </p:sp>
      <p:sp>
        <p:nvSpPr>
          <p:cNvPr id="5" name="Slide Number Placeholder 4"/>
          <p:cNvSpPr>
            <a:spLocks noGrp="1"/>
          </p:cNvSpPr>
          <p:nvPr>
            <p:ph type="sldNum" sz="quarter" idx="12"/>
          </p:nvPr>
        </p:nvSpPr>
        <p:spPr/>
        <p:txBody>
          <a:bodyPr/>
          <a:lstStyle/>
          <a:p>
            <a:fld id="{D67F213C-0410-FA44-8570-9C979E4C6A1A}" type="slidenum">
              <a:rPr lang="en" smtClean="0"/>
              <a:t>‹#›</a:t>
            </a:fld>
            <a:endParaRPr lang="en"/>
          </a:p>
        </p:txBody>
      </p:sp>
    </p:spTree>
    <p:extLst>
      <p:ext uri="{BB962C8B-B14F-4D97-AF65-F5344CB8AC3E}">
        <p14:creationId xmlns:p14="http://schemas.microsoft.com/office/powerpoint/2010/main" val="141445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3C7E82-2A5B-AC4C-B357-D1EB25AB3C07}" type="datetimeFigureOut">
              <a:rPr lang="en-US" smtClean="0"/>
              <a:t>6/11/16</a:t>
            </a:fld>
            <a:endParaRPr lang="en"/>
          </a:p>
        </p:txBody>
      </p:sp>
      <p:sp>
        <p:nvSpPr>
          <p:cNvPr id="3" name="Footer Placeholder 2"/>
          <p:cNvSpPr>
            <a:spLocks noGrp="1"/>
          </p:cNvSpPr>
          <p:nvPr>
            <p:ph type="ftr" sz="quarter" idx="11"/>
          </p:nvPr>
        </p:nvSpPr>
        <p:spPr/>
        <p:txBody>
          <a:bodyPr/>
          <a:lstStyle/>
          <a:p>
            <a:endParaRPr lang="en"/>
          </a:p>
        </p:txBody>
      </p:sp>
      <p:sp>
        <p:nvSpPr>
          <p:cNvPr id="4" name="Slide Number Placeholder 3"/>
          <p:cNvSpPr>
            <a:spLocks noGrp="1"/>
          </p:cNvSpPr>
          <p:nvPr>
            <p:ph type="sldNum" sz="quarter" idx="12"/>
          </p:nvPr>
        </p:nvSpPr>
        <p:spPr/>
        <p:txBody>
          <a:bodyPr/>
          <a:lstStyle/>
          <a:p>
            <a:fld id="{D67F213C-0410-FA44-8570-9C979E4C6A1A}" type="slidenum">
              <a:rPr lang="en" smtClean="0"/>
              <a:t>‹#›</a:t>
            </a:fld>
            <a:endParaRPr lang="en"/>
          </a:p>
        </p:txBody>
      </p:sp>
    </p:spTree>
    <p:extLst>
      <p:ext uri="{BB962C8B-B14F-4D97-AF65-F5344CB8AC3E}">
        <p14:creationId xmlns:p14="http://schemas.microsoft.com/office/powerpoint/2010/main" val="684513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3C7E82-2A5B-AC4C-B357-D1EB25AB3C07}" type="datetimeFigureOut">
              <a:rPr lang="en-US" smtClean="0"/>
              <a:t>6/11/16</a:t>
            </a:fld>
            <a:endParaRPr lang="en"/>
          </a:p>
        </p:txBody>
      </p:sp>
      <p:sp>
        <p:nvSpPr>
          <p:cNvPr id="6" name="Footer Placeholder 5"/>
          <p:cNvSpPr>
            <a:spLocks noGrp="1"/>
          </p:cNvSpPr>
          <p:nvPr>
            <p:ph type="ftr" sz="quarter" idx="11"/>
          </p:nvPr>
        </p:nvSpPr>
        <p:spPr/>
        <p:txBody>
          <a:bodyPr/>
          <a:lstStyle/>
          <a:p>
            <a:endParaRPr lang="en"/>
          </a:p>
        </p:txBody>
      </p:sp>
      <p:sp>
        <p:nvSpPr>
          <p:cNvPr id="7" name="Slide Number Placeholder 6"/>
          <p:cNvSpPr>
            <a:spLocks noGrp="1"/>
          </p:cNvSpPr>
          <p:nvPr>
            <p:ph type="sldNum" sz="quarter" idx="12"/>
          </p:nvPr>
        </p:nvSpPr>
        <p:spPr/>
        <p:txBody>
          <a:bodyPr/>
          <a:lstStyle/>
          <a:p>
            <a:fld id="{D67F213C-0410-FA44-8570-9C979E4C6A1A}" type="slidenum">
              <a:rPr lang="en" smtClean="0"/>
              <a:t>‹#›</a:t>
            </a:fld>
            <a:endParaRPr lang="en"/>
          </a:p>
        </p:txBody>
      </p:sp>
    </p:spTree>
    <p:extLst>
      <p:ext uri="{BB962C8B-B14F-4D97-AF65-F5344CB8AC3E}">
        <p14:creationId xmlns:p14="http://schemas.microsoft.com/office/powerpoint/2010/main" val="40660668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3C7E82-2A5B-AC4C-B357-D1EB25AB3C07}" type="datetimeFigureOut">
              <a:rPr lang="en-US" smtClean="0"/>
              <a:t>6/11/16</a:t>
            </a:fld>
            <a:endParaRPr lang="en"/>
          </a:p>
        </p:txBody>
      </p:sp>
      <p:sp>
        <p:nvSpPr>
          <p:cNvPr id="6" name="Footer Placeholder 5"/>
          <p:cNvSpPr>
            <a:spLocks noGrp="1"/>
          </p:cNvSpPr>
          <p:nvPr>
            <p:ph type="ftr" sz="quarter" idx="11"/>
          </p:nvPr>
        </p:nvSpPr>
        <p:spPr/>
        <p:txBody>
          <a:bodyPr/>
          <a:lstStyle/>
          <a:p>
            <a:endParaRPr lang="en"/>
          </a:p>
        </p:txBody>
      </p:sp>
      <p:sp>
        <p:nvSpPr>
          <p:cNvPr id="7" name="Slide Number Placeholder 6"/>
          <p:cNvSpPr>
            <a:spLocks noGrp="1"/>
          </p:cNvSpPr>
          <p:nvPr>
            <p:ph type="sldNum" sz="quarter" idx="12"/>
          </p:nvPr>
        </p:nvSpPr>
        <p:spPr/>
        <p:txBody>
          <a:bodyPr/>
          <a:lstStyle/>
          <a:p>
            <a:fld id="{D67F213C-0410-FA44-8570-9C979E4C6A1A}" type="slidenum">
              <a:rPr lang="en" smtClean="0"/>
              <a:t>‹#›</a:t>
            </a:fld>
            <a:endParaRPr lang="en"/>
          </a:p>
        </p:txBody>
      </p:sp>
    </p:spTree>
    <p:extLst>
      <p:ext uri="{BB962C8B-B14F-4D97-AF65-F5344CB8AC3E}">
        <p14:creationId xmlns:p14="http://schemas.microsoft.com/office/powerpoint/2010/main" val="1398956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3C7E82-2A5B-AC4C-B357-D1EB25AB3C07}" type="datetimeFigureOut">
              <a:rPr lang="en-US" smtClean="0"/>
              <a:t>6/11/16</a:t>
            </a:fld>
            <a:endParaRPr lang="e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7F213C-0410-FA44-8570-9C979E4C6A1A}" type="slidenum">
              <a:rPr lang="en" smtClean="0"/>
              <a:t>‹#›</a:t>
            </a:fld>
            <a:endParaRPr lang="en"/>
          </a:p>
        </p:txBody>
      </p:sp>
    </p:spTree>
    <p:extLst>
      <p:ext uri="{BB962C8B-B14F-4D97-AF65-F5344CB8AC3E}">
        <p14:creationId xmlns:p14="http://schemas.microsoft.com/office/powerpoint/2010/main" val="9815084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hyperlink" Target="http://www.slideshare.net/rubentan/how-we-git-commit-policy-and-code-review" TargetMode="External"/><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hyperlink" Target="http://blog.no-panic.at/2014/10/20/funny-initial-git-commit-messages/"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xkcd.com/1296/" TargetMode="External"/><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hyperlink" Target="http://docs.gitlab.com/ee/workflow/gitlab_flow.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hyperlink" Target="http://www.phdcomics.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hyperlink" Target="https://hades.github.io/2010/01/git-your-friend-not-foe-vol-2-branch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hyperlink" Target="https://octodex.github.com/" TargetMode="External"/><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hyperlink" Target="https://bitbucket.org/" TargetMode="External"/><Relationship Id="rId4" Type="http://schemas.openxmlformats.org/officeDocument/2006/relationships/hyperlink" Target="https://about.gitlab.com/" TargetMode="External"/><Relationship Id="rId5" Type="http://schemas.openxmlformats.org/officeDocument/2006/relationships/hyperlink" Target="https://github.com/sitaramc/gitolite" TargetMode="External"/><Relationship Id="rId6" Type="http://schemas.openxmlformats.org/officeDocument/2006/relationships/hyperlink" Target="https://github.com/" TargetMode="External"/><Relationship Id="rId7"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hyperlink" Target="https://education.github.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hyperlink" Target="http://guides.beanstalkapp.com/version-control/getting-started-with-git.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png"/><Relationship Id="rId3"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aws.amazon.com/blogs/aws/building-bridges-for-better-cancer-treatment-with-the-fred-hutchinson-cancer-research-center/" TargetMode="External"/><Relationship Id="rId3"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 Id="rId3" Type="http://schemas.openxmlformats.org/officeDocument/2006/relationships/hyperlink" Target="https://git-scm.com/download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wogan.me/tag/public-key-encryption/" TargetMode="External"/><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s.utah.edu/~bigler/code/sshkeys.html" TargetMode="External"/><Relationship Id="rId4" Type="http://schemas.openxmlformats.org/officeDocument/2006/relationships/hyperlink" Target="http://github.com/settings/profile" TargetMode="External"/><Relationship Id="rId5" Type="http://schemas.openxmlformats.org/officeDocument/2006/relationships/image" Target="../media/image32.png"/><Relationship Id="rId1" Type="http://schemas.openxmlformats.org/officeDocument/2006/relationships/slideLayout" Target="../slideLayouts/slideLayout6.xml"/><Relationship Id="rId2" Type="http://schemas.openxmlformats.org/officeDocument/2006/relationships/hyperlink" Target="https://help.github.com/articles/generating-an-ssh-key/"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mah.everybody.org/docs/ssh"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mah.everybody.org/docs/ssh" TargetMode="External"/><Relationship Id="rId3" Type="http://schemas.openxmlformats.org/officeDocument/2006/relationships/hyperlink" Target="https://gist.github.com/rezlam/850855"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mailto:your_email@example.com" TargetMode="External"/><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hyperlink" Target="https://git-scm.com/download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www.nano-editor.org/" TargetMode="External"/><Relationship Id="rId4" Type="http://schemas.openxmlformats.org/officeDocument/2006/relationships/hyperlink" Target="http://www.vim.org/" TargetMode="External"/><Relationship Id="rId5" Type="http://schemas.openxmlformats.org/officeDocument/2006/relationships/hyperlink" Target="http://www.barebones.com/products/textwrangler/" TargetMode="External"/><Relationship Id="rId6" Type="http://schemas.openxmlformats.org/officeDocument/2006/relationships/hyperlink" Target="https://www.sublimetext.com/" TargetMode="External"/><Relationship Id="rId7" Type="http://schemas.openxmlformats.org/officeDocument/2006/relationships/hyperlink" Target="https://notepad-plus-plus.org/" TargetMode="External"/><Relationship Id="rId8" Type="http://schemas.openxmlformats.org/officeDocument/2006/relationships/hyperlink" Target="https://kate-editor.org/about-kate/" TargetMode="External"/><Relationship Id="rId9" Type="http://schemas.openxmlformats.org/officeDocument/2006/relationships/hyperlink" Target="https://wiki.gnome.org/Apps/Gedit" TargetMode="External"/><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0807" y="3063788"/>
            <a:ext cx="8402392" cy="1446550"/>
          </a:xfrm>
          <a:prstGeom prst="rect">
            <a:avLst/>
          </a:prstGeom>
          <a:noFill/>
        </p:spPr>
        <p:txBody>
          <a:bodyPr wrap="square" rtlCol="0">
            <a:spAutoFit/>
          </a:bodyPr>
          <a:lstStyle/>
          <a:p>
            <a:pPr algn="ctr"/>
            <a:r>
              <a:rPr lang="en" sz="4400" b="1" dirty="0" smtClean="0">
                <a:latin typeface="Arial"/>
                <a:cs typeface="Arial"/>
              </a:rPr>
              <a:t>VERSION CONTROL</a:t>
            </a:r>
            <a:r>
              <a:rPr lang="en-US" sz="4400" b="1" dirty="0" smtClean="0">
                <a:latin typeface="Arial"/>
                <a:cs typeface="Arial"/>
              </a:rPr>
              <a:t> WITH </a:t>
            </a:r>
            <a:br>
              <a:rPr lang="en-US" sz="4400" b="1" dirty="0" smtClean="0">
                <a:latin typeface="Arial"/>
                <a:cs typeface="Arial"/>
              </a:rPr>
            </a:br>
            <a:r>
              <a:rPr lang="en-US" sz="4400" b="1" dirty="0" smtClean="0">
                <a:latin typeface="Arial"/>
                <a:cs typeface="Arial"/>
              </a:rPr>
              <a:t>GIT AND GITHUB</a:t>
            </a:r>
            <a:endParaRPr lang="en" sz="4400" b="1" dirty="0">
              <a:latin typeface="Arial"/>
              <a:cs typeface="Arial"/>
            </a:endParaRPr>
          </a:p>
        </p:txBody>
      </p:sp>
    </p:spTree>
    <p:extLst>
      <p:ext uri="{BB962C8B-B14F-4D97-AF65-F5344CB8AC3E}">
        <p14:creationId xmlns:p14="http://schemas.microsoft.com/office/powerpoint/2010/main" val="172404383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Starting git repository</a:t>
            </a:r>
            <a:endParaRPr lang="en" dirty="0"/>
          </a:p>
        </p:txBody>
      </p:sp>
      <p:sp>
        <p:nvSpPr>
          <p:cNvPr id="3" name="Rectangle 2"/>
          <p:cNvSpPr/>
          <p:nvPr/>
        </p:nvSpPr>
        <p:spPr>
          <a:xfrm>
            <a:off x="487848" y="1556309"/>
            <a:ext cx="8198952" cy="4093428"/>
          </a:xfrm>
          <a:prstGeom prst="rect">
            <a:avLst/>
          </a:prstGeom>
        </p:spPr>
        <p:txBody>
          <a:bodyPr wrap="square">
            <a:spAutoFit/>
          </a:bodyPr>
          <a:lstStyle/>
          <a:p>
            <a:r>
              <a:rPr lang="en-US" sz="2000" dirty="0" smtClean="0">
                <a:latin typeface="Arial"/>
                <a:cs typeface="Arial"/>
              </a:rPr>
              <a:t>Exercise:</a:t>
            </a:r>
          </a:p>
          <a:p>
            <a:pPr marL="342900" indent="-342900">
              <a:buFont typeface="Arial"/>
              <a:buChar char="•"/>
            </a:pPr>
            <a:r>
              <a:rPr lang="en" sz="2000" dirty="0" smtClean="0">
                <a:latin typeface="Arial"/>
                <a:cs typeface="Arial"/>
              </a:rPr>
              <a:t>Make a folder. Check with </a:t>
            </a:r>
            <a:r>
              <a:rPr lang="en" sz="2000" b="1" dirty="0" smtClean="0">
                <a:latin typeface="Courier New"/>
                <a:cs typeface="Courier New"/>
              </a:rPr>
              <a:t>ls</a:t>
            </a:r>
          </a:p>
          <a:p>
            <a:pPr marL="342900" indent="-342900">
              <a:buFont typeface="Arial"/>
              <a:buChar char="•"/>
            </a:pPr>
            <a:r>
              <a:rPr lang="en" sz="2000" b="1" dirty="0" smtClean="0">
                <a:latin typeface="Courier New"/>
                <a:cs typeface="Courier New"/>
              </a:rPr>
              <a:t>git init - </a:t>
            </a:r>
            <a:r>
              <a:rPr lang="en" sz="2000" dirty="0" smtClean="0">
                <a:latin typeface="Arial"/>
                <a:cs typeface="Arial"/>
              </a:rPr>
              <a:t>initializes a repository. </a:t>
            </a:r>
            <a:r>
              <a:rPr lang="en" sz="2000" b="1" dirty="0">
                <a:latin typeface="Courier New"/>
                <a:cs typeface="Courier New"/>
              </a:rPr>
              <a:t>.git </a:t>
            </a:r>
            <a:r>
              <a:rPr lang="en" sz="2000" dirty="0" smtClean="0">
                <a:latin typeface="Arial"/>
                <a:cs typeface="Arial"/>
              </a:rPr>
              <a:t>folder contains all Git info - remove it and all will be lost</a:t>
            </a:r>
          </a:p>
          <a:p>
            <a:pPr marL="342900" indent="-342900">
              <a:buFont typeface="Arial"/>
              <a:buChar char="•"/>
            </a:pPr>
            <a:r>
              <a:rPr lang="en" sz="2000" b="1" dirty="0">
                <a:latin typeface="Courier New"/>
                <a:cs typeface="Courier New"/>
              </a:rPr>
              <a:t>git status </a:t>
            </a:r>
            <a:r>
              <a:rPr lang="en" sz="2000" b="1" dirty="0" smtClean="0">
                <a:latin typeface="Courier New"/>
                <a:cs typeface="Courier New"/>
              </a:rPr>
              <a:t>- </a:t>
            </a:r>
            <a:r>
              <a:rPr lang="en" sz="2000" dirty="0" smtClean="0">
                <a:latin typeface="Arial"/>
                <a:cs typeface="Arial"/>
              </a:rPr>
              <a:t>to see the status of your repository.</a:t>
            </a:r>
          </a:p>
          <a:p>
            <a:endParaRPr lang="en" sz="2000" dirty="0">
              <a:latin typeface="Arial"/>
              <a:cs typeface="Arial"/>
            </a:endParaRPr>
          </a:p>
          <a:p>
            <a:r>
              <a:rPr lang="en-US" sz="2000" b="1" dirty="0" smtClean="0">
                <a:latin typeface="Arial"/>
                <a:cs typeface="Arial"/>
              </a:rPr>
              <a:t>Lifecycle </a:t>
            </a:r>
            <a:r>
              <a:rPr lang="en" sz="2000" b="1" dirty="0" smtClean="0">
                <a:latin typeface="Arial"/>
                <a:cs typeface="Arial"/>
              </a:rPr>
              <a:t>of files in Git repository</a:t>
            </a:r>
          </a:p>
          <a:p>
            <a:pPr marL="342900" indent="-342900">
              <a:buFontTx/>
              <a:buChar char="-"/>
            </a:pPr>
            <a:r>
              <a:rPr lang="en" sz="2000" dirty="0" smtClean="0">
                <a:latin typeface="Arial"/>
                <a:cs typeface="Arial"/>
              </a:rPr>
              <a:t>Untracked</a:t>
            </a:r>
          </a:p>
          <a:p>
            <a:pPr marL="342900" indent="-342900">
              <a:buFontTx/>
              <a:buChar char="-"/>
            </a:pPr>
            <a:r>
              <a:rPr lang="en" sz="2000" dirty="0" smtClean="0">
                <a:latin typeface="Arial"/>
                <a:cs typeface="Arial"/>
              </a:rPr>
              <a:t>Modified</a:t>
            </a:r>
          </a:p>
          <a:p>
            <a:pPr marL="342900" indent="-342900">
              <a:buFontTx/>
              <a:buChar char="-"/>
            </a:pPr>
            <a:r>
              <a:rPr lang="en" sz="2000" dirty="0" smtClean="0">
                <a:latin typeface="Arial"/>
                <a:cs typeface="Arial"/>
              </a:rPr>
              <a:t>Staged</a:t>
            </a:r>
          </a:p>
          <a:p>
            <a:pPr marL="342900" indent="-342900">
              <a:buFontTx/>
              <a:buChar char="-"/>
            </a:pPr>
            <a:r>
              <a:rPr lang="en" sz="2000" dirty="0" smtClean="0">
                <a:latin typeface="Arial"/>
                <a:cs typeface="Arial"/>
              </a:rPr>
              <a:t>Committed</a:t>
            </a:r>
            <a:endParaRPr lang="en-US" sz="2000" dirty="0" smtClean="0">
              <a:latin typeface="Arial"/>
              <a:cs typeface="Arial"/>
            </a:endParaRPr>
          </a:p>
          <a:p>
            <a:endParaRPr lang="en-US" sz="2000" dirty="0" smtClean="0">
              <a:latin typeface="Arial"/>
              <a:cs typeface="Arial"/>
            </a:endParaRPr>
          </a:p>
          <a:p>
            <a:endParaRPr lang="en" sz="2000" dirty="0" smtClean="0">
              <a:latin typeface="Arial"/>
              <a:cs typeface="Arial"/>
            </a:endParaRPr>
          </a:p>
        </p:txBody>
      </p:sp>
      <p:pic>
        <p:nvPicPr>
          <p:cNvPr id="4" name="Picture 3"/>
          <p:cNvPicPr>
            <a:picLocks noChangeAspect="1"/>
          </p:cNvPicPr>
          <p:nvPr/>
        </p:nvPicPr>
        <p:blipFill rotWithShape="1">
          <a:blip r:embed="rId2"/>
          <a:srcRect t="2525"/>
          <a:stretch/>
        </p:blipFill>
        <p:spPr>
          <a:xfrm>
            <a:off x="5275601" y="3193731"/>
            <a:ext cx="3868398" cy="3664268"/>
          </a:xfrm>
          <a:prstGeom prst="rect">
            <a:avLst/>
          </a:prstGeom>
        </p:spPr>
      </p:pic>
      <p:pic>
        <p:nvPicPr>
          <p:cNvPr id="5" name="Picture 4"/>
          <p:cNvPicPr>
            <a:picLocks noChangeAspect="1"/>
          </p:cNvPicPr>
          <p:nvPr/>
        </p:nvPicPr>
        <p:blipFill>
          <a:blip r:embed="rId3"/>
          <a:stretch>
            <a:fillRect/>
          </a:stretch>
        </p:blipFill>
        <p:spPr>
          <a:xfrm>
            <a:off x="0" y="6294162"/>
            <a:ext cx="563837" cy="563837"/>
          </a:xfrm>
          <a:prstGeom prst="rect">
            <a:avLst/>
          </a:prstGeom>
        </p:spPr>
      </p:pic>
    </p:spTree>
    <p:extLst>
      <p:ext uri="{BB962C8B-B14F-4D97-AF65-F5344CB8AC3E}">
        <p14:creationId xmlns:p14="http://schemas.microsoft.com/office/powerpoint/2010/main" val="103924230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Tracking Changes</a:t>
            </a:r>
            <a:endParaRPr lang="en" dirty="0"/>
          </a:p>
        </p:txBody>
      </p:sp>
      <p:pic>
        <p:nvPicPr>
          <p:cNvPr id="3" name="Picture 2"/>
          <p:cNvPicPr>
            <a:picLocks noChangeAspect="1"/>
          </p:cNvPicPr>
          <p:nvPr/>
        </p:nvPicPr>
        <p:blipFill>
          <a:blip r:embed="rId2"/>
          <a:stretch>
            <a:fillRect/>
          </a:stretch>
        </p:blipFill>
        <p:spPr>
          <a:xfrm>
            <a:off x="457200" y="4089400"/>
            <a:ext cx="7899400" cy="2768600"/>
          </a:xfrm>
          <a:prstGeom prst="rect">
            <a:avLst/>
          </a:prstGeom>
        </p:spPr>
      </p:pic>
      <p:sp>
        <p:nvSpPr>
          <p:cNvPr id="4" name="Rectangle 3"/>
          <p:cNvSpPr/>
          <p:nvPr/>
        </p:nvSpPr>
        <p:spPr>
          <a:xfrm>
            <a:off x="457200" y="1509224"/>
            <a:ext cx="8229600" cy="2739211"/>
          </a:xfrm>
          <a:prstGeom prst="rect">
            <a:avLst/>
          </a:prstGeom>
        </p:spPr>
        <p:txBody>
          <a:bodyPr wrap="square">
            <a:spAutoFit/>
          </a:bodyPr>
          <a:lstStyle/>
          <a:p>
            <a:pPr marL="285750" indent="-285750">
              <a:lnSpc>
                <a:spcPct val="120000"/>
              </a:lnSpc>
              <a:buFont typeface="Arial"/>
              <a:buChar char="•"/>
            </a:pPr>
            <a:r>
              <a:rPr lang="en" sz="2400" b="1" dirty="0" smtClean="0">
                <a:latin typeface="Courier New"/>
                <a:cs typeface="Courier New"/>
              </a:rPr>
              <a:t>git add - </a:t>
            </a:r>
            <a:r>
              <a:rPr lang="en" sz="2400" dirty="0" smtClean="0">
                <a:latin typeface="Arial"/>
                <a:cs typeface="Arial"/>
              </a:rPr>
              <a:t>puts files in the staging area</a:t>
            </a:r>
          </a:p>
          <a:p>
            <a:pPr marL="285750" indent="-285750">
              <a:lnSpc>
                <a:spcPct val="120000"/>
              </a:lnSpc>
              <a:buFont typeface="Arial"/>
              <a:buChar char="•"/>
            </a:pPr>
            <a:r>
              <a:rPr lang="en" sz="2400" b="1" dirty="0" smtClean="0">
                <a:latin typeface="Courier New"/>
                <a:cs typeface="Courier New"/>
              </a:rPr>
              <a:t>git commit - </a:t>
            </a:r>
            <a:r>
              <a:rPr lang="en" sz="2400" dirty="0" smtClean="0">
                <a:latin typeface="Arial"/>
                <a:cs typeface="Arial"/>
              </a:rPr>
              <a:t>saves the changes in the files on staging area to the local repository. Always write an informative commit message when committing changes, "</a:t>
            </a:r>
            <a:r>
              <a:rPr lang="en" sz="2400" b="1" dirty="0" smtClean="0">
                <a:latin typeface="Courier New"/>
                <a:cs typeface="Courier New"/>
              </a:rPr>
              <a:t>-m</a:t>
            </a:r>
            <a:r>
              <a:rPr lang="en" sz="2400" dirty="0" smtClean="0">
                <a:latin typeface="Arial"/>
                <a:cs typeface="Arial"/>
              </a:rPr>
              <a:t>" flag</a:t>
            </a:r>
          </a:p>
          <a:p>
            <a:pPr marL="285750" indent="-285750">
              <a:lnSpc>
                <a:spcPct val="120000"/>
              </a:lnSpc>
              <a:buFont typeface="Arial"/>
              <a:buChar char="•"/>
            </a:pPr>
            <a:r>
              <a:rPr lang="en" sz="2400" b="1" dirty="0" smtClean="0">
                <a:latin typeface="Courier New"/>
                <a:cs typeface="Courier New"/>
              </a:rPr>
              <a:t>git status - </a:t>
            </a:r>
            <a:r>
              <a:rPr lang="en" sz="2400" dirty="0" smtClean="0">
                <a:latin typeface="Arial"/>
                <a:cs typeface="Arial"/>
              </a:rPr>
              <a:t>shows the status of a repository</a:t>
            </a:r>
          </a:p>
        </p:txBody>
      </p:sp>
      <p:pic>
        <p:nvPicPr>
          <p:cNvPr id="5" name="Picture 4"/>
          <p:cNvPicPr>
            <a:picLocks noChangeAspect="1"/>
          </p:cNvPicPr>
          <p:nvPr/>
        </p:nvPicPr>
        <p:blipFill>
          <a:blip r:embed="rId3"/>
          <a:stretch>
            <a:fillRect/>
          </a:stretch>
        </p:blipFill>
        <p:spPr>
          <a:xfrm>
            <a:off x="0" y="6294162"/>
            <a:ext cx="563837" cy="563837"/>
          </a:xfrm>
          <a:prstGeom prst="rect">
            <a:avLst/>
          </a:prstGeom>
        </p:spPr>
      </p:pic>
    </p:spTree>
    <p:extLst>
      <p:ext uri="{BB962C8B-B14F-4D97-AF65-F5344CB8AC3E}">
        <p14:creationId xmlns:p14="http://schemas.microsoft.com/office/powerpoint/2010/main" val="341603510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What to add</a:t>
            </a:r>
            <a:endParaRPr lang="en" dirty="0"/>
          </a:p>
        </p:txBody>
      </p:sp>
      <p:sp>
        <p:nvSpPr>
          <p:cNvPr id="3" name="Rectangle 2"/>
          <p:cNvSpPr/>
          <p:nvPr/>
        </p:nvSpPr>
        <p:spPr>
          <a:xfrm>
            <a:off x="457200" y="1366403"/>
            <a:ext cx="8229600" cy="5262979"/>
          </a:xfrm>
          <a:prstGeom prst="rect">
            <a:avLst/>
          </a:prstGeom>
        </p:spPr>
        <p:txBody>
          <a:bodyPr wrap="square">
            <a:spAutoFit/>
          </a:bodyPr>
          <a:lstStyle/>
          <a:p>
            <a:r>
              <a:rPr lang="en" sz="2400" b="1" dirty="0" smtClean="0"/>
              <a:t>New repository from scratch</a:t>
            </a:r>
          </a:p>
          <a:p>
            <a:pPr marL="285750" indent="-285750">
              <a:buFont typeface="Arial"/>
              <a:buChar char="•"/>
            </a:pPr>
            <a:r>
              <a:rPr lang="en" sz="2400" dirty="0" smtClean="0"/>
              <a:t>The first file to create (and </a:t>
            </a:r>
            <a:r>
              <a:rPr lang="en" sz="2400" b="1" dirty="0" smtClean="0">
                <a:latin typeface="Courier New"/>
                <a:cs typeface="Courier New"/>
              </a:rPr>
              <a:t>add</a:t>
            </a:r>
            <a:r>
              <a:rPr lang="en" sz="2400" dirty="0" smtClean="0"/>
              <a:t> and </a:t>
            </a:r>
            <a:r>
              <a:rPr lang="en" sz="2400" b="1" dirty="0">
                <a:latin typeface="Courier New"/>
                <a:cs typeface="Courier New"/>
              </a:rPr>
              <a:t>commit</a:t>
            </a:r>
            <a:r>
              <a:rPr lang="en" sz="2400" dirty="0" smtClean="0"/>
              <a:t>) is probably a </a:t>
            </a:r>
            <a:r>
              <a:rPr lang="en" sz="2400" b="1" dirty="0" smtClean="0">
                <a:latin typeface="Courier New"/>
                <a:cs typeface="Courier New"/>
              </a:rPr>
              <a:t>README.md</a:t>
            </a:r>
            <a:r>
              <a:rPr lang="en" sz="2400" dirty="0" smtClean="0"/>
              <a:t> file, either as plain text or with Markdown, describing the project</a:t>
            </a:r>
          </a:p>
          <a:p>
            <a:endParaRPr lang="en" sz="2400" dirty="0"/>
          </a:p>
          <a:p>
            <a:r>
              <a:rPr lang="en" sz="2400" b="1" dirty="0" smtClean="0"/>
              <a:t>A new repo from an existing project</a:t>
            </a:r>
          </a:p>
          <a:p>
            <a:r>
              <a:rPr lang="en" sz="2400" dirty="0" smtClean="0"/>
              <a:t>Say you’ve got an existing project that you want to start tracking with git. Go into the directory containing the project</a:t>
            </a:r>
          </a:p>
          <a:p>
            <a:endParaRPr lang="en" sz="2400" dirty="0" smtClean="0"/>
          </a:p>
          <a:p>
            <a:pPr marL="285750" indent="-285750">
              <a:buFont typeface="Arial"/>
              <a:buChar char="•"/>
            </a:pPr>
            <a:r>
              <a:rPr lang="en" sz="2400" dirty="0" smtClean="0"/>
              <a:t>Type </a:t>
            </a:r>
            <a:r>
              <a:rPr lang="en" sz="2400" b="1" dirty="0" smtClean="0">
                <a:latin typeface="Courier New"/>
                <a:cs typeface="Courier New"/>
              </a:rPr>
              <a:t>git init – </a:t>
            </a:r>
            <a:r>
              <a:rPr lang="en" sz="2400" dirty="0" smtClean="0"/>
              <a:t>itinializes empty repository</a:t>
            </a:r>
          </a:p>
          <a:p>
            <a:pPr marL="285750" indent="-285750">
              <a:buFont typeface="Arial"/>
              <a:buChar char="•"/>
            </a:pPr>
            <a:r>
              <a:rPr lang="en" sz="2400" dirty="0" smtClean="0"/>
              <a:t>Type </a:t>
            </a:r>
            <a:r>
              <a:rPr lang="en" sz="2400" b="1" dirty="0" smtClean="0">
                <a:latin typeface="Courier New"/>
                <a:cs typeface="Courier New"/>
              </a:rPr>
              <a:t>git add &lt;file&gt; [&lt;file&gt; &lt;file&gt; …] - </a:t>
            </a:r>
            <a:r>
              <a:rPr lang="en" sz="2400" dirty="0" smtClean="0"/>
              <a:t>start tracking all the relevant files</a:t>
            </a:r>
          </a:p>
          <a:p>
            <a:pPr marL="285750" indent="-285750">
              <a:buFont typeface="Arial"/>
              <a:buChar char="•"/>
            </a:pPr>
            <a:r>
              <a:rPr lang="en" sz="2400" dirty="0" smtClean="0"/>
              <a:t>Type </a:t>
            </a:r>
            <a:r>
              <a:rPr lang="en" sz="2400" b="1" dirty="0" smtClean="0">
                <a:latin typeface="Courier New"/>
                <a:cs typeface="Courier New"/>
              </a:rPr>
              <a:t>git commit – </a:t>
            </a:r>
            <a:r>
              <a:rPr lang="en" sz="2400" dirty="0" smtClean="0"/>
              <a:t>saves the snapshot of your current files</a:t>
            </a:r>
            <a:endParaRPr lang="en" sz="2400" dirty="0"/>
          </a:p>
        </p:txBody>
      </p:sp>
    </p:spTree>
    <p:extLst>
      <p:ext uri="{BB962C8B-B14F-4D97-AF65-F5344CB8AC3E}">
        <p14:creationId xmlns:p14="http://schemas.microsoft.com/office/powerpoint/2010/main" val="413677915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What’s not to add</a:t>
            </a:r>
            <a:endParaRPr lang="en" dirty="0"/>
          </a:p>
        </p:txBody>
      </p:sp>
      <p:sp>
        <p:nvSpPr>
          <p:cNvPr id="3" name="Rectangle 2"/>
          <p:cNvSpPr/>
          <p:nvPr/>
        </p:nvSpPr>
        <p:spPr>
          <a:xfrm>
            <a:off x="457200" y="1391150"/>
            <a:ext cx="8229600" cy="4883388"/>
          </a:xfrm>
          <a:prstGeom prst="rect">
            <a:avLst/>
          </a:prstGeom>
        </p:spPr>
        <p:txBody>
          <a:bodyPr wrap="square">
            <a:spAutoFit/>
          </a:bodyPr>
          <a:lstStyle/>
          <a:p>
            <a:pPr>
              <a:lnSpc>
                <a:spcPct val="120000"/>
              </a:lnSpc>
            </a:pPr>
            <a:r>
              <a:rPr lang="en" sz="2000" b="1" dirty="0" smtClean="0">
                <a:latin typeface="Courier New"/>
                <a:cs typeface="Courier New"/>
              </a:rPr>
              <a:t>git add ., git add –u – </a:t>
            </a:r>
            <a:r>
              <a:rPr lang="en" sz="2000" dirty="0" smtClean="0"/>
              <a:t>add all the changes (updates) in your files</a:t>
            </a:r>
          </a:p>
          <a:p>
            <a:pPr>
              <a:lnSpc>
                <a:spcPct val="120000"/>
              </a:lnSpc>
            </a:pPr>
            <a:endParaRPr lang="en" sz="2000" dirty="0"/>
          </a:p>
          <a:p>
            <a:pPr marL="285750" indent="-285750">
              <a:lnSpc>
                <a:spcPct val="120000"/>
              </a:lnSpc>
              <a:buFont typeface="Arial"/>
              <a:buChar char="•"/>
            </a:pPr>
            <a:r>
              <a:rPr lang="en" sz="2000" dirty="0" smtClean="0"/>
              <a:t>Don’t include files that are derived from other files in the repository</a:t>
            </a:r>
          </a:p>
          <a:p>
            <a:pPr marL="285750" indent="-285750">
              <a:lnSpc>
                <a:spcPct val="120000"/>
              </a:lnSpc>
              <a:buFont typeface="Arial"/>
              <a:buChar char="•"/>
            </a:pPr>
            <a:r>
              <a:rPr lang="en" sz="2000" dirty="0" smtClean="0"/>
              <a:t>Be careful about committing binary files, or really big files.</a:t>
            </a:r>
            <a:r>
              <a:rPr lang="en-US" sz="2000" dirty="0" smtClean="0"/>
              <a:t> </a:t>
            </a:r>
            <a:r>
              <a:rPr lang="en-US" sz="2000" dirty="0" err="1" smtClean="0"/>
              <a:t>Git</a:t>
            </a:r>
            <a:r>
              <a:rPr lang="en-US" sz="2000" dirty="0" smtClean="0"/>
              <a:t> works best with text files, like code, you can see differences. With binary files, you just</a:t>
            </a:r>
            <a:r>
              <a:rPr lang="en" sz="2000" dirty="0" smtClean="0"/>
              <a:t> get a bloated repository</a:t>
            </a:r>
            <a:r>
              <a:rPr lang="en-US" sz="2000" dirty="0" smtClean="0"/>
              <a:t>. </a:t>
            </a:r>
            <a:r>
              <a:rPr lang="en" sz="2000" dirty="0" smtClean="0"/>
              <a:t>If you’ve committed a big file to your repository, it’s there forever</a:t>
            </a:r>
            <a:r>
              <a:rPr lang="en-US" sz="2000" dirty="0" smtClean="0"/>
              <a:t>.</a:t>
            </a:r>
          </a:p>
          <a:p>
            <a:pPr marL="285750" indent="-285750">
              <a:lnSpc>
                <a:spcPct val="120000"/>
              </a:lnSpc>
              <a:buFont typeface="Arial"/>
              <a:buChar char="•"/>
            </a:pPr>
            <a:r>
              <a:rPr lang="en-US" sz="2000" dirty="0" smtClean="0"/>
              <a:t>Exercise: commit an image, overwrite it with another, </a:t>
            </a:r>
            <a:r>
              <a:rPr lang="en-US" sz="2000" b="1" dirty="0" err="1" smtClean="0">
                <a:latin typeface="Courier New"/>
                <a:cs typeface="Courier New"/>
              </a:rPr>
              <a:t>git</a:t>
            </a:r>
            <a:r>
              <a:rPr lang="en-US" sz="2000" b="1" dirty="0" smtClean="0">
                <a:latin typeface="Courier New"/>
                <a:cs typeface="Courier New"/>
              </a:rPr>
              <a:t> diff</a:t>
            </a:r>
            <a:endParaRPr lang="en" sz="2000" b="1" dirty="0" smtClean="0">
              <a:latin typeface="Courier New"/>
              <a:cs typeface="Courier New"/>
            </a:endParaRPr>
          </a:p>
          <a:p>
            <a:pPr marL="285750" indent="-285750">
              <a:lnSpc>
                <a:spcPct val="120000"/>
              </a:lnSpc>
              <a:buFont typeface="Arial"/>
              <a:buChar char="•"/>
            </a:pPr>
            <a:r>
              <a:rPr lang="en" sz="2000" b="1" dirty="0" smtClean="0">
                <a:latin typeface="Courier New"/>
                <a:cs typeface="Courier New"/>
              </a:rPr>
              <a:t>git rm &lt;file&gt; - </a:t>
            </a:r>
            <a:r>
              <a:rPr lang="en" sz="2000" dirty="0" smtClean="0"/>
              <a:t>removes a file from the current and future commits, but it remains in history</a:t>
            </a:r>
            <a:r>
              <a:rPr lang="en-US" sz="2000" dirty="0" smtClean="0"/>
              <a:t>/repository</a:t>
            </a:r>
            <a:endParaRPr lang="en" sz="2000" dirty="0" smtClean="0"/>
          </a:p>
          <a:p>
            <a:pPr marL="285750" indent="-285750">
              <a:lnSpc>
                <a:spcPct val="120000"/>
              </a:lnSpc>
              <a:buFontTx/>
              <a:buChar char="-"/>
            </a:pPr>
            <a:r>
              <a:rPr lang="en" sz="2000" dirty="0" smtClean="0"/>
              <a:t>The </a:t>
            </a:r>
            <a:r>
              <a:rPr lang="en" sz="2000" b="1" dirty="0" smtClean="0">
                <a:latin typeface="Courier New"/>
                <a:cs typeface="Courier New"/>
              </a:rPr>
              <a:t>.gitignore </a:t>
            </a:r>
            <a:r>
              <a:rPr lang="en" sz="2000" dirty="0" smtClean="0"/>
              <a:t>file tells Git what files to ignore. </a:t>
            </a:r>
            <a:r>
              <a:rPr lang="en" sz="2000" b="1" dirty="0" smtClean="0">
                <a:latin typeface="Courier New"/>
                <a:cs typeface="Courier New"/>
              </a:rPr>
              <a:t>git add -f </a:t>
            </a:r>
            <a:r>
              <a:rPr lang="en" sz="2000" dirty="0" smtClean="0"/>
              <a:t>forces adding</a:t>
            </a:r>
          </a:p>
        </p:txBody>
      </p:sp>
      <p:pic>
        <p:nvPicPr>
          <p:cNvPr id="4" name="Picture 3"/>
          <p:cNvPicPr>
            <a:picLocks noChangeAspect="1"/>
          </p:cNvPicPr>
          <p:nvPr/>
        </p:nvPicPr>
        <p:blipFill>
          <a:blip r:embed="rId2"/>
          <a:stretch>
            <a:fillRect/>
          </a:stretch>
        </p:blipFill>
        <p:spPr>
          <a:xfrm>
            <a:off x="0" y="6294162"/>
            <a:ext cx="563837" cy="563837"/>
          </a:xfrm>
          <a:prstGeom prst="rect">
            <a:avLst/>
          </a:prstGeom>
        </p:spPr>
      </p:pic>
    </p:spTree>
    <p:extLst>
      <p:ext uri="{BB962C8B-B14F-4D97-AF65-F5344CB8AC3E}">
        <p14:creationId xmlns:p14="http://schemas.microsoft.com/office/powerpoint/2010/main" val="36953624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Ignoring unnecessary files</a:t>
            </a:r>
            <a:endParaRPr lang="en" dirty="0"/>
          </a:p>
        </p:txBody>
      </p:sp>
      <p:sp>
        <p:nvSpPr>
          <p:cNvPr id="3" name="TextBox 2"/>
          <p:cNvSpPr txBox="1"/>
          <p:nvPr/>
        </p:nvSpPr>
        <p:spPr>
          <a:xfrm>
            <a:off x="540572" y="1256966"/>
            <a:ext cx="8146228" cy="5078314"/>
          </a:xfrm>
          <a:prstGeom prst="rect">
            <a:avLst/>
          </a:prstGeom>
          <a:noFill/>
        </p:spPr>
        <p:txBody>
          <a:bodyPr wrap="square" rtlCol="0">
            <a:spAutoFit/>
          </a:bodyPr>
          <a:lstStyle/>
          <a:p>
            <a:pPr marL="285750" indent="-285750">
              <a:buFont typeface="Arial"/>
              <a:buChar char="•"/>
            </a:pPr>
            <a:r>
              <a:rPr lang="en" dirty="0" smtClean="0"/>
              <a:t>The various files in your project directory that you may not want to track will show up as such in </a:t>
            </a:r>
            <a:r>
              <a:rPr lang="en" b="1" dirty="0" smtClean="0">
                <a:latin typeface="Courier New"/>
                <a:cs typeface="Courier New"/>
              </a:rPr>
              <a:t>git status</a:t>
            </a:r>
            <a:endParaRPr lang="en" dirty="0" smtClean="0"/>
          </a:p>
          <a:p>
            <a:pPr marL="285750" indent="-285750">
              <a:buFont typeface="Arial"/>
              <a:buChar char="•"/>
            </a:pPr>
            <a:r>
              <a:rPr lang="en" dirty="0" smtClean="0"/>
              <a:t>Unnecessary files should be indicated in a </a:t>
            </a:r>
            <a:r>
              <a:rPr lang="en" b="1" dirty="0" smtClean="0">
                <a:latin typeface="Courier New"/>
                <a:cs typeface="Courier New"/>
              </a:rPr>
              <a:t>.gitignore </a:t>
            </a:r>
            <a:r>
              <a:rPr lang="en" dirty="0" smtClean="0"/>
              <a:t>file</a:t>
            </a:r>
          </a:p>
          <a:p>
            <a:pPr marL="285750" indent="-285750">
              <a:buFont typeface="Arial"/>
              <a:buChar char="•"/>
            </a:pPr>
            <a:r>
              <a:rPr lang="en" dirty="0" smtClean="0"/>
              <a:t>Each subdirectory can have its own </a:t>
            </a:r>
            <a:r>
              <a:rPr lang="en" b="1" dirty="0" smtClean="0">
                <a:latin typeface="Courier New"/>
                <a:cs typeface="Courier New"/>
              </a:rPr>
              <a:t>.gitignore </a:t>
            </a:r>
            <a:r>
              <a:rPr lang="en" dirty="0" smtClean="0"/>
              <a:t>file</a:t>
            </a:r>
          </a:p>
          <a:p>
            <a:endParaRPr lang="en" dirty="0" smtClean="0"/>
          </a:p>
          <a:p>
            <a:r>
              <a:rPr lang="en" dirty="0" smtClean="0"/>
              <a:t>Also, you can have a global</a:t>
            </a:r>
            <a:r>
              <a:rPr lang="en-US" dirty="0" smtClean="0"/>
              <a:t> </a:t>
            </a:r>
            <a:r>
              <a:rPr lang="en-US" dirty="0" err="1" smtClean="0"/>
              <a:t>gitignore</a:t>
            </a:r>
            <a:r>
              <a:rPr lang="en-US" dirty="0" smtClean="0"/>
              <a:t>,</a:t>
            </a:r>
            <a:r>
              <a:rPr lang="en" dirty="0" smtClean="0"/>
              <a:t> such in your home directory, e.g. </a:t>
            </a:r>
            <a:r>
              <a:rPr lang="en" b="1" dirty="0" smtClean="0">
                <a:latin typeface="Courier New"/>
                <a:cs typeface="Courier New"/>
              </a:rPr>
              <a:t>~/.gitignore_global</a:t>
            </a:r>
            <a:r>
              <a:rPr lang="en" dirty="0" smtClean="0"/>
              <a:t>, which contains:</a:t>
            </a:r>
          </a:p>
          <a:p>
            <a:endParaRPr lang="en" dirty="0" smtClean="0"/>
          </a:p>
          <a:p>
            <a:r>
              <a:rPr lang="en" b="1" dirty="0" smtClean="0">
                <a:latin typeface="Courier New"/>
                <a:cs typeface="Courier New"/>
              </a:rPr>
              <a:t>*~</a:t>
            </a:r>
          </a:p>
          <a:p>
            <a:r>
              <a:rPr lang="en" b="1" dirty="0" smtClean="0">
                <a:latin typeface="Courier New"/>
                <a:cs typeface="Courier New"/>
              </a:rPr>
              <a:t>.*~</a:t>
            </a:r>
          </a:p>
          <a:p>
            <a:r>
              <a:rPr lang="en" b="1" dirty="0" smtClean="0">
                <a:latin typeface="Courier New"/>
                <a:cs typeface="Courier New"/>
              </a:rPr>
              <a:t>.DS_Store</a:t>
            </a:r>
          </a:p>
          <a:p>
            <a:r>
              <a:rPr lang="en" b="1" dirty="0" smtClean="0">
                <a:latin typeface="Courier New"/>
                <a:cs typeface="Courier New"/>
              </a:rPr>
              <a:t>.Rhistory</a:t>
            </a:r>
          </a:p>
          <a:p>
            <a:r>
              <a:rPr lang="en" b="1" dirty="0" smtClean="0">
                <a:latin typeface="Courier New"/>
                <a:cs typeface="Courier New"/>
              </a:rPr>
              <a:t>.Rdata</a:t>
            </a:r>
          </a:p>
          <a:p>
            <a:r>
              <a:rPr lang="en" b="1" dirty="0" smtClean="0">
                <a:latin typeface="Courier New"/>
                <a:cs typeface="Courier New"/>
              </a:rPr>
              <a:t>.Rproj</a:t>
            </a:r>
          </a:p>
          <a:p>
            <a:endParaRPr lang="en" dirty="0" smtClean="0"/>
          </a:p>
          <a:p>
            <a:r>
              <a:rPr lang="en" dirty="0" smtClean="0"/>
              <a:t>You have to tell git about the global </a:t>
            </a:r>
            <a:r>
              <a:rPr lang="en" b="1" dirty="0" smtClean="0">
                <a:latin typeface="Courier New"/>
                <a:cs typeface="Courier New"/>
              </a:rPr>
              <a:t>.gitignore_global</a:t>
            </a:r>
            <a:r>
              <a:rPr lang="en" dirty="0" smtClean="0"/>
              <a:t> file:</a:t>
            </a:r>
          </a:p>
          <a:p>
            <a:endParaRPr lang="en" dirty="0" smtClean="0"/>
          </a:p>
          <a:p>
            <a:r>
              <a:rPr lang="en" b="1" dirty="0" smtClean="0">
                <a:latin typeface="Courier New"/>
                <a:cs typeface="Courier New"/>
              </a:rPr>
              <a:t>git config --global core.excludesfile ~/.gitignore_global</a:t>
            </a:r>
            <a:endParaRPr lang="en" b="1" dirty="0">
              <a:latin typeface="Courier New"/>
              <a:cs typeface="Courier New"/>
            </a:endParaRPr>
          </a:p>
        </p:txBody>
      </p:sp>
      <p:pic>
        <p:nvPicPr>
          <p:cNvPr id="4" name="Picture 3"/>
          <p:cNvPicPr>
            <a:picLocks noChangeAspect="1"/>
          </p:cNvPicPr>
          <p:nvPr/>
        </p:nvPicPr>
        <p:blipFill>
          <a:blip r:embed="rId2"/>
          <a:stretch>
            <a:fillRect/>
          </a:stretch>
        </p:blipFill>
        <p:spPr>
          <a:xfrm>
            <a:off x="0" y="6294162"/>
            <a:ext cx="563837" cy="563837"/>
          </a:xfrm>
          <a:prstGeom prst="rect">
            <a:avLst/>
          </a:prstGeom>
        </p:spPr>
      </p:pic>
    </p:spTree>
    <p:extLst>
      <p:ext uri="{BB962C8B-B14F-4D97-AF65-F5344CB8AC3E}">
        <p14:creationId xmlns:p14="http://schemas.microsoft.com/office/powerpoint/2010/main" val="71917500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When to commit</a:t>
            </a:r>
            <a:endParaRPr lang="en" dirty="0"/>
          </a:p>
        </p:txBody>
      </p:sp>
      <p:sp>
        <p:nvSpPr>
          <p:cNvPr id="3" name="Content Placeholder 2"/>
          <p:cNvSpPr>
            <a:spLocks noGrp="1"/>
          </p:cNvSpPr>
          <p:nvPr>
            <p:ph idx="1"/>
          </p:nvPr>
        </p:nvSpPr>
        <p:spPr>
          <a:xfrm>
            <a:off x="457200" y="1600200"/>
            <a:ext cx="8686799" cy="4856669"/>
          </a:xfrm>
        </p:spPr>
        <p:txBody>
          <a:bodyPr>
            <a:noAutofit/>
          </a:bodyPr>
          <a:lstStyle/>
          <a:p>
            <a:r>
              <a:rPr lang="en" sz="2000" dirty="0" smtClean="0"/>
              <a:t>In the same way that it is wise to often save a document that you are working on, so too is it wise to save numerous revisions of your code</a:t>
            </a:r>
            <a:endParaRPr lang="en-US" sz="2000" dirty="0" smtClean="0"/>
          </a:p>
          <a:p>
            <a:r>
              <a:rPr lang="en" sz="2000" dirty="0" smtClean="0"/>
              <a:t>More frequent commits increase the granularity of your </a:t>
            </a:r>
            <a:r>
              <a:rPr lang="en-US" sz="2000" dirty="0" smtClean="0"/>
              <a:t>“</a:t>
            </a:r>
            <a:r>
              <a:rPr lang="en" sz="2000" dirty="0" smtClean="0"/>
              <a:t>undo</a:t>
            </a:r>
            <a:r>
              <a:rPr lang="en-US" sz="2000" dirty="0" smtClean="0"/>
              <a:t>”</a:t>
            </a:r>
            <a:r>
              <a:rPr lang="en" sz="2000" dirty="0" smtClean="0"/>
              <a:t> button</a:t>
            </a:r>
            <a:endParaRPr lang="en-US" sz="2000" dirty="0" smtClean="0"/>
          </a:p>
          <a:p>
            <a:r>
              <a:rPr lang="en-US" sz="2000" dirty="0" smtClean="0"/>
              <a:t>G</a:t>
            </a:r>
            <a:r>
              <a:rPr lang="en" sz="2000" dirty="0" smtClean="0"/>
              <a:t>ood </a:t>
            </a:r>
            <a:r>
              <a:rPr lang="en" sz="2000" dirty="0"/>
              <a:t>commits are atomic: they are the smallest change that remain </a:t>
            </a:r>
            <a:r>
              <a:rPr lang="en" sz="2000" dirty="0" smtClean="0"/>
              <a:t>meaningful</a:t>
            </a:r>
            <a:endParaRPr lang="en-US" sz="2000" dirty="0"/>
          </a:p>
          <a:p>
            <a:pPr marL="0" indent="0">
              <a:buNone/>
            </a:pPr>
            <a:endParaRPr lang="en-US" sz="2000" dirty="0" smtClean="0"/>
          </a:p>
          <a:p>
            <a:pPr>
              <a:buFont typeface="Lucida Grande"/>
              <a:buChar char="-"/>
            </a:pPr>
            <a:r>
              <a:rPr lang="en-US" sz="2000" dirty="0" smtClean="0"/>
              <a:t>One commit = one idea or one change</a:t>
            </a:r>
          </a:p>
          <a:p>
            <a:pPr>
              <a:buFont typeface="Lucida Grande"/>
              <a:buChar char="-"/>
            </a:pPr>
            <a:r>
              <a:rPr lang="en-US" sz="2000" dirty="0" smtClean="0"/>
              <a:t>Think </a:t>
            </a:r>
            <a:r>
              <a:rPr lang="en-US" sz="2000" dirty="0"/>
              <a:t>of </a:t>
            </a:r>
            <a:r>
              <a:rPr lang="en-US" sz="2000" dirty="0" smtClean="0"/>
              <a:t>ONE feature/task/function that </a:t>
            </a:r>
            <a:r>
              <a:rPr lang="en-US" sz="2000" dirty="0"/>
              <a:t>needs to be </a:t>
            </a:r>
            <a:r>
              <a:rPr lang="en-US" sz="2000" dirty="0" smtClean="0"/>
              <a:t>fixed/added</a:t>
            </a:r>
            <a:endParaRPr lang="en-US" sz="2000" dirty="0"/>
          </a:p>
          <a:p>
            <a:pPr>
              <a:buFont typeface="Lucida Grande"/>
              <a:buChar char="-"/>
            </a:pPr>
            <a:r>
              <a:rPr lang="en-US" sz="2000" dirty="0"/>
              <a:t>Do the </a:t>
            </a:r>
            <a:r>
              <a:rPr lang="en-US" sz="2000" dirty="0" smtClean="0"/>
              <a:t>work</a:t>
            </a:r>
            <a:endParaRPr lang="en-US" sz="2000" dirty="0"/>
          </a:p>
          <a:p>
            <a:pPr>
              <a:buFont typeface="Lucida Grande"/>
              <a:buChar char="-"/>
            </a:pPr>
            <a:r>
              <a:rPr lang="en-US" sz="2000" dirty="0"/>
              <a:t>Test that it is </a:t>
            </a:r>
            <a:r>
              <a:rPr lang="en-US" sz="2000" dirty="0" smtClean="0"/>
              <a:t>okay</a:t>
            </a:r>
            <a:endParaRPr lang="en-US" sz="2000" dirty="0"/>
          </a:p>
          <a:p>
            <a:pPr>
              <a:buFont typeface="Lucida Grande"/>
              <a:buChar char="-"/>
            </a:pPr>
            <a:r>
              <a:rPr lang="en-US" sz="2000" dirty="0"/>
              <a:t>Add and </a:t>
            </a:r>
            <a:r>
              <a:rPr lang="en-US" sz="2000" dirty="0" smtClean="0"/>
              <a:t>commit</a:t>
            </a:r>
            <a:endParaRPr lang="en" sz="2000" dirty="0" smtClean="0"/>
          </a:p>
        </p:txBody>
      </p:sp>
      <p:sp>
        <p:nvSpPr>
          <p:cNvPr id="4" name="Rectangle 3"/>
          <p:cNvSpPr/>
          <p:nvPr/>
        </p:nvSpPr>
        <p:spPr>
          <a:xfrm>
            <a:off x="4214552" y="6468075"/>
            <a:ext cx="4929447" cy="400110"/>
          </a:xfrm>
          <a:prstGeom prst="rect">
            <a:avLst/>
          </a:prstGeom>
        </p:spPr>
        <p:txBody>
          <a:bodyPr wrap="square">
            <a:spAutoFit/>
          </a:bodyPr>
          <a:lstStyle/>
          <a:p>
            <a:pPr algn="r"/>
            <a:r>
              <a:rPr lang="en" sz="1000" dirty="0" smtClean="0">
                <a:hlinkClick r:id="rId2"/>
              </a:rPr>
              <a:t>http://blog.no-panic.at/2014/10/20/funny-initial-git-commit-messages/</a:t>
            </a:r>
            <a:r>
              <a:rPr lang="en" sz="1000" dirty="0" smtClean="0"/>
              <a:t> </a:t>
            </a:r>
            <a:endParaRPr lang="en-US" sz="1000" dirty="0" smtClean="0"/>
          </a:p>
          <a:p>
            <a:pPr algn="r"/>
            <a:r>
              <a:rPr lang="en-US" sz="1000" dirty="0">
                <a:hlinkClick r:id="rId3"/>
              </a:rPr>
              <a:t>http://www.slideshare.net/rubentan/how-we-git-commit-policy-and-code-</a:t>
            </a:r>
            <a:r>
              <a:rPr lang="en-US" sz="1000" dirty="0" smtClean="0">
                <a:hlinkClick r:id="rId3"/>
              </a:rPr>
              <a:t>review</a:t>
            </a:r>
            <a:r>
              <a:rPr lang="en-US" sz="1000" dirty="0" smtClean="0"/>
              <a:t> </a:t>
            </a:r>
            <a:endParaRPr lang="en" sz="1000" dirty="0"/>
          </a:p>
        </p:txBody>
      </p:sp>
      <p:pic>
        <p:nvPicPr>
          <p:cNvPr id="5" name="Picture 4"/>
          <p:cNvPicPr>
            <a:picLocks noChangeAspect="1"/>
          </p:cNvPicPr>
          <p:nvPr/>
        </p:nvPicPr>
        <p:blipFill>
          <a:blip r:embed="rId4"/>
          <a:stretch>
            <a:fillRect/>
          </a:stretch>
        </p:blipFill>
        <p:spPr>
          <a:xfrm>
            <a:off x="1685618" y="5484288"/>
            <a:ext cx="5772764" cy="1040348"/>
          </a:xfrm>
          <a:prstGeom prst="rect">
            <a:avLst/>
          </a:prstGeom>
        </p:spPr>
      </p:pic>
    </p:spTree>
    <p:extLst>
      <p:ext uri="{BB962C8B-B14F-4D97-AF65-F5344CB8AC3E}">
        <p14:creationId xmlns:p14="http://schemas.microsoft.com/office/powerpoint/2010/main" val="91508718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git</a:t>
            </a:r>
            <a:r>
              <a:rPr lang="en-US" dirty="0" smtClean="0"/>
              <a:t> commit best practices</a:t>
            </a:r>
            <a:endParaRPr lang="en" dirty="0"/>
          </a:p>
        </p:txBody>
      </p:sp>
      <p:sp>
        <p:nvSpPr>
          <p:cNvPr id="3" name="Content Placeholder 2"/>
          <p:cNvSpPr>
            <a:spLocks noGrp="1"/>
          </p:cNvSpPr>
          <p:nvPr>
            <p:ph idx="1"/>
          </p:nvPr>
        </p:nvSpPr>
        <p:spPr>
          <a:xfrm>
            <a:off x="457200" y="1600201"/>
            <a:ext cx="8229599" cy="2384444"/>
          </a:xfrm>
        </p:spPr>
        <p:txBody>
          <a:bodyPr>
            <a:noAutofit/>
          </a:bodyPr>
          <a:lstStyle/>
          <a:p>
            <a:pPr marL="0" indent="0">
              <a:buNone/>
            </a:pPr>
            <a:r>
              <a:rPr lang="en" sz="1800" dirty="0" smtClean="0"/>
              <a:t>ADVICE: Good commit messages</a:t>
            </a:r>
            <a:endParaRPr lang="en-US" sz="1800" dirty="0" smtClean="0"/>
          </a:p>
          <a:p>
            <a:pPr marL="0" indent="0">
              <a:buNone/>
            </a:pPr>
            <a:endParaRPr lang="en" sz="1800" dirty="0" smtClean="0"/>
          </a:p>
          <a:p>
            <a:r>
              <a:rPr lang="en" sz="1800" dirty="0" smtClean="0"/>
              <a:t>A good commit message usually contains a one-line description </a:t>
            </a:r>
            <a:r>
              <a:rPr lang="en-US" sz="1800" dirty="0" smtClean="0"/>
              <a:t>of </a:t>
            </a:r>
            <a:r>
              <a:rPr lang="en" sz="1800" dirty="0"/>
              <a:t>the changes since the last commit and indicating their </a:t>
            </a:r>
            <a:r>
              <a:rPr lang="en" sz="1800" dirty="0" smtClean="0"/>
              <a:t>purpose</a:t>
            </a:r>
            <a:endParaRPr lang="en-US" sz="1800" dirty="0" smtClean="0"/>
          </a:p>
          <a:p>
            <a:endParaRPr lang="en-US" sz="1800" dirty="0" smtClean="0"/>
          </a:p>
          <a:p>
            <a:r>
              <a:rPr lang="en" sz="1800" dirty="0" smtClean="0"/>
              <a:t>Informative </a:t>
            </a:r>
            <a:r>
              <a:rPr lang="en" sz="1800" dirty="0"/>
              <a:t>commit messages will serve you well someday, so make a habit of never committing changes without at least a </a:t>
            </a:r>
            <a:r>
              <a:rPr lang="en-US" sz="1800" dirty="0" smtClean="0"/>
              <a:t>one-</a:t>
            </a:r>
            <a:r>
              <a:rPr lang="en" sz="1800" dirty="0" smtClean="0"/>
              <a:t>sentence description</a:t>
            </a:r>
            <a:endParaRPr lang="en" sz="1800" dirty="0"/>
          </a:p>
        </p:txBody>
      </p:sp>
      <p:sp>
        <p:nvSpPr>
          <p:cNvPr id="4" name="Rectangle 3"/>
          <p:cNvSpPr/>
          <p:nvPr/>
        </p:nvSpPr>
        <p:spPr>
          <a:xfrm>
            <a:off x="4933005" y="6489535"/>
            <a:ext cx="4190293" cy="400110"/>
          </a:xfrm>
          <a:prstGeom prst="rect">
            <a:avLst/>
          </a:prstGeom>
        </p:spPr>
        <p:txBody>
          <a:bodyPr wrap="square">
            <a:spAutoFit/>
          </a:bodyPr>
          <a:lstStyle/>
          <a:p>
            <a:pPr algn="r"/>
            <a:r>
              <a:rPr lang="en" sz="1000" dirty="0">
                <a:hlinkClick r:id="rId2"/>
              </a:rPr>
              <a:t>http://docs.gitlab.com/ee/workflow/</a:t>
            </a:r>
            <a:r>
              <a:rPr lang="en" sz="1000" dirty="0" smtClean="0">
                <a:hlinkClick r:id="rId2"/>
              </a:rPr>
              <a:t>gitlab_flow.html</a:t>
            </a:r>
            <a:endParaRPr lang="en" sz="1000" dirty="0" smtClean="0"/>
          </a:p>
          <a:p>
            <a:pPr algn="r"/>
            <a:r>
              <a:rPr lang="en" sz="1000" dirty="0">
                <a:hlinkClick r:id="rId3"/>
              </a:rPr>
              <a:t>https://xkcd.com/1296</a:t>
            </a:r>
            <a:r>
              <a:rPr lang="en" sz="1000" dirty="0" smtClean="0">
                <a:hlinkClick r:id="rId3"/>
              </a:rPr>
              <a:t>/</a:t>
            </a:r>
            <a:r>
              <a:rPr lang="en" sz="1000" dirty="0" smtClean="0"/>
              <a:t> </a:t>
            </a:r>
            <a:endParaRPr lang="en" sz="1000" dirty="0"/>
          </a:p>
        </p:txBody>
      </p:sp>
      <p:pic>
        <p:nvPicPr>
          <p:cNvPr id="6" name="Picture 5"/>
          <p:cNvPicPr>
            <a:picLocks noChangeAspect="1"/>
          </p:cNvPicPr>
          <p:nvPr/>
        </p:nvPicPr>
        <p:blipFill>
          <a:blip r:embed="rId4"/>
          <a:stretch>
            <a:fillRect/>
          </a:stretch>
        </p:blipFill>
        <p:spPr>
          <a:xfrm>
            <a:off x="457201" y="4110447"/>
            <a:ext cx="4625219" cy="2633951"/>
          </a:xfrm>
          <a:prstGeom prst="rect">
            <a:avLst/>
          </a:prstGeom>
        </p:spPr>
      </p:pic>
      <p:pic>
        <p:nvPicPr>
          <p:cNvPr id="7" name="Picture 6"/>
          <p:cNvPicPr>
            <a:picLocks noChangeAspect="1"/>
          </p:cNvPicPr>
          <p:nvPr/>
        </p:nvPicPr>
        <p:blipFill>
          <a:blip r:embed="rId5"/>
          <a:stretch>
            <a:fillRect/>
          </a:stretch>
        </p:blipFill>
        <p:spPr>
          <a:xfrm>
            <a:off x="5427965" y="4110447"/>
            <a:ext cx="3567445" cy="1287457"/>
          </a:xfrm>
          <a:prstGeom prst="rect">
            <a:avLst/>
          </a:prstGeom>
        </p:spPr>
      </p:pic>
    </p:spTree>
    <p:extLst>
      <p:ext uri="{BB962C8B-B14F-4D97-AF65-F5344CB8AC3E}">
        <p14:creationId xmlns:p14="http://schemas.microsoft.com/office/powerpoint/2010/main" val="315582679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t>
            </a:r>
            <a:r>
              <a:rPr lang="en-US" dirty="0" err="1" smtClean="0"/>
              <a:t>git</a:t>
            </a:r>
            <a:r>
              <a:rPr lang="en-US" dirty="0" smtClean="0"/>
              <a:t> commits</a:t>
            </a:r>
            <a:endParaRPr lang="en" dirty="0"/>
          </a:p>
        </p:txBody>
      </p:sp>
      <p:sp>
        <p:nvSpPr>
          <p:cNvPr id="3" name="Rectangle 2"/>
          <p:cNvSpPr/>
          <p:nvPr/>
        </p:nvSpPr>
        <p:spPr>
          <a:xfrm>
            <a:off x="457200" y="1756178"/>
            <a:ext cx="8229600" cy="1938992"/>
          </a:xfrm>
          <a:prstGeom prst="rect">
            <a:avLst/>
          </a:prstGeom>
        </p:spPr>
        <p:txBody>
          <a:bodyPr wrap="square">
            <a:spAutoFit/>
          </a:bodyPr>
          <a:lstStyle/>
          <a:p>
            <a:pPr marL="285750" indent="-285750">
              <a:buFont typeface="Arial"/>
              <a:buChar char="•"/>
            </a:pPr>
            <a:r>
              <a:rPr lang="en-US" sz="2000" dirty="0" smtClean="0"/>
              <a:t>Each commit is identified by a unique “name” - SHA-1 </a:t>
            </a:r>
            <a:r>
              <a:rPr lang="en-US" sz="2000" dirty="0" err="1" smtClean="0"/>
              <a:t>hashtag</a:t>
            </a:r>
            <a:endParaRPr lang="en-US" sz="2000" dirty="0" smtClean="0"/>
          </a:p>
          <a:p>
            <a:pPr marL="285750" indent="-285750">
              <a:buFont typeface="Arial"/>
              <a:buChar char="•"/>
            </a:pPr>
            <a:r>
              <a:rPr lang="en-US" sz="2000" dirty="0" smtClean="0"/>
              <a:t>SHA-1 is an algorithm that takes some data and generates a unique string from it</a:t>
            </a:r>
          </a:p>
          <a:p>
            <a:pPr marL="285750" indent="-285750">
              <a:buFont typeface="Arial"/>
              <a:buChar char="•"/>
            </a:pPr>
            <a:r>
              <a:rPr lang="en-US" sz="2000" dirty="0"/>
              <a:t>SHA-1 hashes are 40 characters </a:t>
            </a:r>
            <a:r>
              <a:rPr lang="en-US" sz="2000" dirty="0" smtClean="0"/>
              <a:t>long</a:t>
            </a:r>
          </a:p>
          <a:p>
            <a:pPr marL="285750" indent="-285750">
              <a:buFont typeface="Arial"/>
              <a:buChar char="•"/>
            </a:pPr>
            <a:r>
              <a:rPr lang="en-US" sz="2000" dirty="0" smtClean="0"/>
              <a:t>Different data will always produce different hashes</a:t>
            </a:r>
          </a:p>
          <a:p>
            <a:pPr marL="285750" indent="-285750">
              <a:buFont typeface="Arial"/>
              <a:buChar char="•"/>
            </a:pPr>
            <a:r>
              <a:rPr lang="en-US" sz="2000" dirty="0" smtClean="0"/>
              <a:t>The same data will produce exactly the same hash</a:t>
            </a:r>
          </a:p>
        </p:txBody>
      </p:sp>
      <p:pic>
        <p:nvPicPr>
          <p:cNvPr id="4" name="Picture 3"/>
          <p:cNvPicPr>
            <a:picLocks noChangeAspect="1"/>
          </p:cNvPicPr>
          <p:nvPr/>
        </p:nvPicPr>
        <p:blipFill>
          <a:blip r:embed="rId2"/>
          <a:stretch>
            <a:fillRect/>
          </a:stretch>
        </p:blipFill>
        <p:spPr>
          <a:xfrm>
            <a:off x="1542485" y="3547893"/>
            <a:ext cx="6061690" cy="3459646"/>
          </a:xfrm>
          <a:prstGeom prst="rect">
            <a:avLst/>
          </a:prstGeom>
        </p:spPr>
      </p:pic>
      <p:sp>
        <p:nvSpPr>
          <p:cNvPr id="5" name="Rectangle 4"/>
          <p:cNvSpPr/>
          <p:nvPr/>
        </p:nvSpPr>
        <p:spPr>
          <a:xfrm>
            <a:off x="2006531" y="4726675"/>
            <a:ext cx="2371753" cy="19110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Tree>
    <p:extLst>
      <p:ext uri="{BB962C8B-B14F-4D97-AF65-F5344CB8AC3E}">
        <p14:creationId xmlns:p14="http://schemas.microsoft.com/office/powerpoint/2010/main" val="238998213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Exploring History</a:t>
            </a:r>
            <a:endParaRPr lang="en" dirty="0"/>
          </a:p>
        </p:txBody>
      </p:sp>
      <p:sp>
        <p:nvSpPr>
          <p:cNvPr id="3" name="Rectangle 2"/>
          <p:cNvSpPr/>
          <p:nvPr/>
        </p:nvSpPr>
        <p:spPr>
          <a:xfrm>
            <a:off x="457200" y="1756178"/>
            <a:ext cx="8229600" cy="5016758"/>
          </a:xfrm>
          <a:prstGeom prst="rect">
            <a:avLst/>
          </a:prstGeom>
        </p:spPr>
        <p:txBody>
          <a:bodyPr wrap="square">
            <a:spAutoFit/>
          </a:bodyPr>
          <a:lstStyle/>
          <a:p>
            <a:r>
              <a:rPr lang="en" sz="2000" b="1" dirty="0" smtClean="0">
                <a:latin typeface="Courier New"/>
                <a:cs typeface="Courier New"/>
              </a:rPr>
              <a:t>git log </a:t>
            </a:r>
            <a:r>
              <a:rPr lang="en-US" sz="2000" b="1" dirty="0" smtClean="0">
                <a:latin typeface="Courier New"/>
                <a:cs typeface="Courier New"/>
              </a:rPr>
              <a:t>- </a:t>
            </a:r>
            <a:r>
              <a:rPr lang="en" sz="2000" dirty="0" smtClean="0"/>
              <a:t>lists all commits made to a repository in reverse chronological order.</a:t>
            </a:r>
            <a:endParaRPr lang="en-US" sz="2000" dirty="0" smtClean="0"/>
          </a:p>
          <a:p>
            <a:endParaRPr lang="en" sz="2000" dirty="0"/>
          </a:p>
          <a:p>
            <a:r>
              <a:rPr lang="en" sz="2000" dirty="0" smtClean="0"/>
              <a:t>Useful flags</a:t>
            </a:r>
          </a:p>
          <a:p>
            <a:pPr lvl="1"/>
            <a:r>
              <a:rPr lang="en" sz="2000" b="1" dirty="0" smtClean="0">
                <a:latin typeface="Courier New"/>
                <a:cs typeface="Courier New"/>
              </a:rPr>
              <a:t>-p – </a:t>
            </a:r>
            <a:r>
              <a:rPr lang="en" sz="2000" dirty="0" smtClean="0"/>
              <a:t>shows changes between commits</a:t>
            </a:r>
          </a:p>
          <a:p>
            <a:pPr lvl="1"/>
            <a:r>
              <a:rPr lang="en" sz="2000" b="1" dirty="0" smtClean="0">
                <a:latin typeface="Courier New"/>
                <a:cs typeface="Courier New"/>
              </a:rPr>
              <a:t>-3 – </a:t>
            </a:r>
            <a:r>
              <a:rPr lang="en" sz="2000" dirty="0" smtClean="0"/>
              <a:t>last 3 commits</a:t>
            </a:r>
            <a:r>
              <a:rPr lang="en-US" sz="2000" dirty="0" smtClean="0"/>
              <a:t>, any number works</a:t>
            </a:r>
            <a:endParaRPr lang="en" sz="2000" dirty="0" smtClean="0"/>
          </a:p>
          <a:p>
            <a:pPr lvl="1"/>
            <a:r>
              <a:rPr lang="en" sz="2000" b="1" dirty="0" smtClean="0">
                <a:latin typeface="Courier New"/>
                <a:cs typeface="Courier New"/>
              </a:rPr>
              <a:t>--stat – </a:t>
            </a:r>
            <a:r>
              <a:rPr lang="en" sz="2000" dirty="0" smtClean="0"/>
              <a:t>shows comparative number of insertions/deletions between commits</a:t>
            </a:r>
          </a:p>
          <a:p>
            <a:pPr lvl="1"/>
            <a:r>
              <a:rPr lang="en" sz="2000" b="1" dirty="0" smtClean="0">
                <a:latin typeface="Courier New"/>
                <a:cs typeface="Courier New"/>
              </a:rPr>
              <a:t>--oneline – </a:t>
            </a:r>
            <a:r>
              <a:rPr lang="en" sz="2000" dirty="0" smtClean="0"/>
              <a:t>just </a:t>
            </a:r>
            <a:r>
              <a:rPr lang="en-US" sz="2000" dirty="0" smtClean="0"/>
              <a:t>SHA-1</a:t>
            </a:r>
            <a:r>
              <a:rPr lang="en" sz="2000" dirty="0" smtClean="0"/>
              <a:t> and commit messages</a:t>
            </a:r>
          </a:p>
          <a:p>
            <a:pPr lvl="1"/>
            <a:r>
              <a:rPr lang="en" sz="2000" b="1" dirty="0" smtClean="0">
                <a:latin typeface="Courier New"/>
                <a:cs typeface="Courier New"/>
              </a:rPr>
              <a:t>--graph – </a:t>
            </a:r>
            <a:r>
              <a:rPr lang="en" sz="2000" dirty="0" smtClean="0"/>
              <a:t>prettier output</a:t>
            </a:r>
          </a:p>
          <a:p>
            <a:pPr lvl="1"/>
            <a:r>
              <a:rPr lang="en" sz="2000" b="1" dirty="0" smtClean="0">
                <a:latin typeface="Courier New"/>
                <a:cs typeface="Courier New"/>
              </a:rPr>
              <a:t>--pretty=short/full/fuller/oneline</a:t>
            </a:r>
          </a:p>
          <a:p>
            <a:pPr lvl="1"/>
            <a:r>
              <a:rPr lang="en" sz="2000" b="1" dirty="0" smtClean="0">
                <a:latin typeface="Courier New"/>
                <a:cs typeface="Courier New"/>
              </a:rPr>
              <a:t>--since=X.minutes/hours/days/weeks/months/years or YY-MM-DD-HH:MM</a:t>
            </a:r>
          </a:p>
          <a:p>
            <a:pPr lvl="1"/>
            <a:r>
              <a:rPr lang="en" sz="2000" b="1" dirty="0" smtClean="0">
                <a:latin typeface="Courier New"/>
                <a:cs typeface="Courier New"/>
              </a:rPr>
              <a:t>--until=X.minutes/hours/days/weeks/months/years or YY-MM-DD-HH:MM</a:t>
            </a:r>
          </a:p>
          <a:p>
            <a:pPr lvl="1"/>
            <a:r>
              <a:rPr lang="en" sz="2000" b="1" dirty="0" smtClean="0">
                <a:latin typeface="Courier New"/>
                <a:cs typeface="Courier New"/>
              </a:rPr>
              <a:t>--author=&lt;pattern&gt;</a:t>
            </a:r>
          </a:p>
        </p:txBody>
      </p:sp>
      <p:pic>
        <p:nvPicPr>
          <p:cNvPr id="5" name="Picture 4"/>
          <p:cNvPicPr>
            <a:picLocks noChangeAspect="1"/>
          </p:cNvPicPr>
          <p:nvPr/>
        </p:nvPicPr>
        <p:blipFill>
          <a:blip r:embed="rId2"/>
          <a:stretch>
            <a:fillRect/>
          </a:stretch>
        </p:blipFill>
        <p:spPr>
          <a:xfrm>
            <a:off x="0" y="6294162"/>
            <a:ext cx="563837" cy="563837"/>
          </a:xfrm>
          <a:prstGeom prst="rect">
            <a:avLst/>
          </a:prstGeom>
        </p:spPr>
      </p:pic>
    </p:spTree>
    <p:extLst>
      <p:ext uri="{BB962C8B-B14F-4D97-AF65-F5344CB8AC3E}">
        <p14:creationId xmlns:p14="http://schemas.microsoft.com/office/powerpoint/2010/main" val="181510367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Exploring </a:t>
            </a:r>
            <a:r>
              <a:rPr lang="en" dirty="0" smtClean="0"/>
              <a:t>changes</a:t>
            </a:r>
            <a:endParaRPr lang="en" dirty="0"/>
          </a:p>
        </p:txBody>
      </p:sp>
      <p:sp>
        <p:nvSpPr>
          <p:cNvPr id="3" name="Rectangle 2"/>
          <p:cNvSpPr/>
          <p:nvPr/>
        </p:nvSpPr>
        <p:spPr>
          <a:xfrm>
            <a:off x="457200" y="1410176"/>
            <a:ext cx="8229600" cy="5147820"/>
          </a:xfrm>
          <a:prstGeom prst="rect">
            <a:avLst/>
          </a:prstGeom>
        </p:spPr>
        <p:txBody>
          <a:bodyPr wrap="square">
            <a:spAutoFit/>
          </a:bodyPr>
          <a:lstStyle/>
          <a:p>
            <a:pPr>
              <a:lnSpc>
                <a:spcPct val="110000"/>
              </a:lnSpc>
            </a:pPr>
            <a:r>
              <a:rPr lang="en" sz="2300" dirty="0" smtClean="0"/>
              <a:t>Exactly what changes have you made? </a:t>
            </a:r>
          </a:p>
          <a:p>
            <a:pPr>
              <a:lnSpc>
                <a:spcPct val="110000"/>
              </a:lnSpc>
            </a:pPr>
            <a:endParaRPr lang="en" sz="2300" dirty="0" smtClean="0"/>
          </a:p>
          <a:p>
            <a:pPr>
              <a:lnSpc>
                <a:spcPct val="110000"/>
              </a:lnSpc>
            </a:pPr>
            <a:r>
              <a:rPr lang="en" sz="2300" b="1" dirty="0" smtClean="0">
                <a:latin typeface="Courier New"/>
                <a:cs typeface="Courier New"/>
              </a:rPr>
              <a:t>git diff</a:t>
            </a:r>
            <a:r>
              <a:rPr lang="en-US" sz="2300" b="1" dirty="0" smtClean="0">
                <a:latin typeface="Courier New"/>
                <a:cs typeface="Courier New"/>
              </a:rPr>
              <a:t> – </a:t>
            </a:r>
            <a:r>
              <a:rPr lang="en-US" sz="2300" dirty="0"/>
              <a:t>s</a:t>
            </a:r>
            <a:r>
              <a:rPr lang="en-US" sz="2300" dirty="0" smtClean="0"/>
              <a:t>hows all changes that have been made from a previous commit, in all files</a:t>
            </a:r>
          </a:p>
          <a:p>
            <a:pPr>
              <a:lnSpc>
                <a:spcPct val="110000"/>
              </a:lnSpc>
            </a:pPr>
            <a:endParaRPr lang="en-US" sz="2300" dirty="0" smtClean="0"/>
          </a:p>
          <a:p>
            <a:pPr>
              <a:lnSpc>
                <a:spcPct val="110000"/>
              </a:lnSpc>
            </a:pPr>
            <a:r>
              <a:rPr lang="en" sz="2300" b="1" dirty="0" smtClean="0">
                <a:latin typeface="Courier New"/>
                <a:cs typeface="Courier New"/>
              </a:rPr>
              <a:t>git diff R/modified.R</a:t>
            </a:r>
            <a:r>
              <a:rPr lang="en-US" sz="2300" b="1" dirty="0" smtClean="0">
                <a:latin typeface="Courier New"/>
                <a:cs typeface="Courier New"/>
              </a:rPr>
              <a:t> - </a:t>
            </a:r>
            <a:r>
              <a:rPr lang="en" sz="2300" dirty="0"/>
              <a:t>see your changes </a:t>
            </a:r>
            <a:r>
              <a:rPr lang="en-US" sz="2300" dirty="0" smtClean="0"/>
              <a:t>of </a:t>
            </a:r>
            <a:r>
              <a:rPr lang="en" sz="2300" dirty="0" smtClean="0"/>
              <a:t>a </a:t>
            </a:r>
            <a:r>
              <a:rPr lang="en" sz="2300" dirty="0"/>
              <a:t>particular file</a:t>
            </a:r>
            <a:endParaRPr lang="en" sz="2300" dirty="0" smtClean="0"/>
          </a:p>
          <a:p>
            <a:pPr>
              <a:lnSpc>
                <a:spcPct val="110000"/>
              </a:lnSpc>
            </a:pPr>
            <a:endParaRPr lang="en" sz="2300" dirty="0"/>
          </a:p>
          <a:p>
            <a:pPr>
              <a:lnSpc>
                <a:spcPct val="110000"/>
              </a:lnSpc>
            </a:pPr>
            <a:r>
              <a:rPr lang="en" sz="2300" dirty="0" smtClean="0"/>
              <a:t>To see the differences between commits, use hashtags: </a:t>
            </a:r>
            <a:r>
              <a:rPr lang="en" sz="2300" b="1" dirty="0" smtClean="0">
                <a:latin typeface="Courier New"/>
                <a:cs typeface="Courier New"/>
              </a:rPr>
              <a:t>git diff 0da</a:t>
            </a:r>
            <a:r>
              <a:rPr lang="en-US" sz="2300" b="1" dirty="0" smtClean="0">
                <a:latin typeface="Courier New"/>
                <a:cs typeface="Courier New"/>
              </a:rPr>
              <a:t>42</a:t>
            </a:r>
            <a:r>
              <a:rPr lang="en" sz="2300" b="1" dirty="0" smtClean="0">
                <a:latin typeface="Courier New"/>
                <a:cs typeface="Courier New"/>
              </a:rPr>
              <a:t>b</a:t>
            </a:r>
            <a:r>
              <a:rPr lang="en-US" sz="2300" b="1" dirty="0" smtClean="0">
                <a:latin typeface="Courier New"/>
                <a:cs typeface="Courier New"/>
              </a:rPr>
              <a:t>a</a:t>
            </a:r>
            <a:r>
              <a:rPr lang="en" sz="2300" b="1" dirty="0" smtClean="0">
                <a:latin typeface="Courier New"/>
                <a:cs typeface="Courier New"/>
              </a:rPr>
              <a:t>  5</a:t>
            </a:r>
            <a:r>
              <a:rPr lang="en-US" sz="2300" b="1" dirty="0" smtClean="0">
                <a:latin typeface="Courier New"/>
                <a:cs typeface="Courier New"/>
              </a:rPr>
              <a:t>m5lpa</a:t>
            </a:r>
            <a:r>
              <a:rPr lang="en" sz="2300" b="1" dirty="0" smtClean="0">
                <a:latin typeface="Courier New"/>
                <a:cs typeface="Courier New"/>
              </a:rPr>
              <a:t>c</a:t>
            </a:r>
          </a:p>
          <a:p>
            <a:pPr>
              <a:lnSpc>
                <a:spcPct val="110000"/>
              </a:lnSpc>
            </a:pPr>
            <a:endParaRPr lang="en" sz="2300" dirty="0" smtClean="0"/>
          </a:p>
          <a:p>
            <a:pPr>
              <a:lnSpc>
                <a:spcPct val="110000"/>
              </a:lnSpc>
            </a:pPr>
            <a:r>
              <a:rPr lang="en-US" sz="2300" dirty="0" smtClean="0"/>
              <a:t>The differences between commits for a specific file can be checked using </a:t>
            </a:r>
            <a:r>
              <a:rPr lang="en" sz="2300" b="1" dirty="0" smtClean="0">
                <a:latin typeface="Courier New"/>
                <a:cs typeface="Courier New"/>
              </a:rPr>
              <a:t>git diff HEAD~2 HEAD -- </a:t>
            </a:r>
            <a:r>
              <a:rPr lang="en-US" sz="2300" b="1" dirty="0" smtClean="0">
                <a:latin typeface="Courier New"/>
                <a:cs typeface="Courier New"/>
              </a:rPr>
              <a:t>&lt;file&gt;</a:t>
            </a:r>
            <a:endParaRPr lang="en" sz="2300" b="1" dirty="0">
              <a:latin typeface="Courier New"/>
              <a:cs typeface="Courier New"/>
            </a:endParaRPr>
          </a:p>
        </p:txBody>
      </p:sp>
    </p:spTree>
    <p:extLst>
      <p:ext uri="{BB962C8B-B14F-4D97-AF65-F5344CB8AC3E}">
        <p14:creationId xmlns:p14="http://schemas.microsoft.com/office/powerpoint/2010/main" val="204021912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 dirty="0" smtClean="0"/>
              <a:t>Keeping history of changes</a:t>
            </a:r>
            <a:endParaRPr lang="en" dirty="0"/>
          </a:p>
        </p:txBody>
      </p:sp>
      <p:pic>
        <p:nvPicPr>
          <p:cNvPr id="5" name="Picture 4"/>
          <p:cNvPicPr>
            <a:picLocks noChangeAspect="1"/>
          </p:cNvPicPr>
          <p:nvPr/>
        </p:nvPicPr>
        <p:blipFill>
          <a:blip r:embed="rId2"/>
          <a:stretch>
            <a:fillRect/>
          </a:stretch>
        </p:blipFill>
        <p:spPr>
          <a:xfrm>
            <a:off x="205762" y="1249178"/>
            <a:ext cx="3810510" cy="5080679"/>
          </a:xfrm>
          <a:prstGeom prst="rect">
            <a:avLst/>
          </a:prstGeom>
        </p:spPr>
      </p:pic>
      <p:sp>
        <p:nvSpPr>
          <p:cNvPr id="6" name="Rectangle 5"/>
          <p:cNvSpPr/>
          <p:nvPr/>
        </p:nvSpPr>
        <p:spPr>
          <a:xfrm>
            <a:off x="0" y="6611779"/>
            <a:ext cx="4933040" cy="246221"/>
          </a:xfrm>
          <a:prstGeom prst="rect">
            <a:avLst/>
          </a:prstGeom>
        </p:spPr>
        <p:txBody>
          <a:bodyPr wrap="square">
            <a:spAutoFit/>
          </a:bodyPr>
          <a:lstStyle/>
          <a:p>
            <a:r>
              <a:rPr lang="en" sz="1000" dirty="0" smtClean="0"/>
              <a:t>“Piled Higher and Deeper” by Jorge Cham, </a:t>
            </a:r>
            <a:r>
              <a:rPr lang="en" sz="1000" dirty="0" smtClean="0">
                <a:hlinkClick r:id="rId3"/>
              </a:rPr>
              <a:t>http://www.phdcomics.com</a:t>
            </a:r>
            <a:endParaRPr lang="en" sz="1000" dirty="0"/>
          </a:p>
        </p:txBody>
      </p:sp>
      <p:sp>
        <p:nvSpPr>
          <p:cNvPr id="8" name="Rectangle 7"/>
          <p:cNvSpPr/>
          <p:nvPr/>
        </p:nvSpPr>
        <p:spPr>
          <a:xfrm>
            <a:off x="4210960" y="1169685"/>
            <a:ext cx="4369411" cy="5401481"/>
          </a:xfrm>
          <a:prstGeom prst="rect">
            <a:avLst/>
          </a:prstGeom>
        </p:spPr>
        <p:txBody>
          <a:bodyPr wrap="square">
            <a:spAutoFit/>
          </a:bodyPr>
          <a:lstStyle/>
          <a:p>
            <a:pPr>
              <a:lnSpc>
                <a:spcPct val="120000"/>
              </a:lnSpc>
            </a:pPr>
            <a:r>
              <a:rPr lang="en-US" b="1" dirty="0" smtClean="0"/>
              <a:t>The lame way</a:t>
            </a:r>
          </a:p>
          <a:p>
            <a:pPr marL="285750" indent="-285750">
              <a:lnSpc>
                <a:spcPct val="120000"/>
              </a:lnSpc>
              <a:buFont typeface="Arial"/>
              <a:buChar char="•"/>
            </a:pPr>
            <a:r>
              <a:rPr lang="en" dirty="0" smtClean="0"/>
              <a:t>Multiple dated files with largely the same content </a:t>
            </a:r>
          </a:p>
          <a:p>
            <a:pPr marL="285750" indent="-285750">
              <a:lnSpc>
                <a:spcPct val="120000"/>
              </a:lnSpc>
              <a:buFont typeface="Arial"/>
              <a:buChar char="•"/>
            </a:pPr>
            <a:r>
              <a:rPr lang="en" dirty="0" smtClean="0"/>
              <a:t>Periodically zipping files up into numbered/dated archives</a:t>
            </a:r>
          </a:p>
          <a:p>
            <a:pPr>
              <a:lnSpc>
                <a:spcPct val="120000"/>
              </a:lnSpc>
            </a:pPr>
            <a:endParaRPr lang="en" dirty="0" smtClean="0"/>
          </a:p>
          <a:p>
            <a:pPr>
              <a:lnSpc>
                <a:spcPct val="120000"/>
              </a:lnSpc>
            </a:pPr>
            <a:r>
              <a:rPr lang="en" b="1" dirty="0" smtClean="0"/>
              <a:t>The right way</a:t>
            </a:r>
          </a:p>
          <a:p>
            <a:pPr>
              <a:lnSpc>
                <a:spcPct val="120000"/>
              </a:lnSpc>
            </a:pPr>
            <a:r>
              <a:rPr lang="en" dirty="0" smtClean="0"/>
              <a:t>Version control is the only reasonable way to keep track of changes in code, manuscripts, presentations, and data analysis projects</a:t>
            </a:r>
            <a:endParaRPr lang="en" dirty="0"/>
          </a:p>
          <a:p>
            <a:pPr marL="285750" indent="-285750">
              <a:lnSpc>
                <a:spcPct val="120000"/>
              </a:lnSpc>
              <a:buFont typeface="Arial"/>
              <a:buChar char="•"/>
            </a:pPr>
            <a:r>
              <a:rPr lang="en" dirty="0" smtClean="0"/>
              <a:t>Backup of your entire project</a:t>
            </a:r>
          </a:p>
          <a:p>
            <a:pPr marL="285750" indent="-285750">
              <a:lnSpc>
                <a:spcPct val="120000"/>
              </a:lnSpc>
              <a:buFont typeface="Arial"/>
              <a:buChar char="•"/>
            </a:pPr>
            <a:r>
              <a:rPr lang="en" dirty="0" smtClean="0"/>
              <a:t>Promotes transparency</a:t>
            </a:r>
          </a:p>
          <a:p>
            <a:pPr marL="285750" indent="-285750">
              <a:lnSpc>
                <a:spcPct val="120000"/>
              </a:lnSpc>
              <a:buFont typeface="Arial"/>
              <a:buChar char="•"/>
            </a:pPr>
            <a:r>
              <a:rPr lang="en" dirty="0" smtClean="0"/>
              <a:t>Facilitates reproducibility</a:t>
            </a:r>
          </a:p>
          <a:p>
            <a:pPr marL="285750" indent="-285750">
              <a:lnSpc>
                <a:spcPct val="120000"/>
              </a:lnSpc>
              <a:buFont typeface="Arial"/>
              <a:buChar char="•"/>
            </a:pPr>
            <a:r>
              <a:rPr lang="en" dirty="0" smtClean="0"/>
              <a:t>Faster recover from errors</a:t>
            </a:r>
          </a:p>
          <a:p>
            <a:pPr marL="285750" indent="-285750">
              <a:lnSpc>
                <a:spcPct val="120000"/>
              </a:lnSpc>
              <a:buFont typeface="Arial"/>
              <a:buChar char="•"/>
            </a:pPr>
            <a:r>
              <a:rPr lang="en" dirty="0" smtClean="0"/>
              <a:t>Easier collaborations</a:t>
            </a:r>
          </a:p>
        </p:txBody>
      </p:sp>
    </p:spTree>
    <p:extLst>
      <p:ext uri="{BB962C8B-B14F-4D97-AF65-F5344CB8AC3E}">
        <p14:creationId xmlns:p14="http://schemas.microsoft.com/office/powerpoint/2010/main" val="28429775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Undoing things: Unstaging</a:t>
            </a:r>
            <a:endParaRPr lang="en" dirty="0"/>
          </a:p>
        </p:txBody>
      </p:sp>
      <p:sp>
        <p:nvSpPr>
          <p:cNvPr id="3" name="Rectangle 2"/>
          <p:cNvSpPr/>
          <p:nvPr/>
        </p:nvSpPr>
        <p:spPr>
          <a:xfrm>
            <a:off x="457200" y="1410176"/>
            <a:ext cx="8229600" cy="5293757"/>
          </a:xfrm>
          <a:prstGeom prst="rect">
            <a:avLst/>
          </a:prstGeom>
        </p:spPr>
        <p:txBody>
          <a:bodyPr wrap="square">
            <a:spAutoFit/>
          </a:bodyPr>
          <a:lstStyle/>
          <a:p>
            <a:r>
              <a:rPr lang="en" sz="2600" dirty="0" smtClean="0"/>
              <a:t>There are a number of ways that you may accidentally stage a file that you don't want to commit</a:t>
            </a:r>
            <a:endParaRPr lang="en-US" sz="2600" dirty="0" smtClean="0"/>
          </a:p>
          <a:p>
            <a:endParaRPr lang="en-US" sz="2600" b="1" dirty="0" smtClean="0">
              <a:latin typeface="Courier New"/>
              <a:cs typeface="Courier New"/>
            </a:endParaRPr>
          </a:p>
          <a:p>
            <a:r>
              <a:rPr lang="en-US" sz="2600" b="1" dirty="0" err="1" smtClean="0">
                <a:latin typeface="Courier New"/>
                <a:cs typeface="Courier New"/>
              </a:rPr>
              <a:t>git</a:t>
            </a:r>
            <a:r>
              <a:rPr lang="en-US" sz="2600" b="1" dirty="0" smtClean="0">
                <a:latin typeface="Courier New"/>
                <a:cs typeface="Courier New"/>
              </a:rPr>
              <a:t> add </a:t>
            </a:r>
            <a:r>
              <a:rPr lang="en-US" sz="2600" b="1" dirty="0" err="1" smtClean="0">
                <a:latin typeface="Courier New"/>
                <a:cs typeface="Courier New"/>
              </a:rPr>
              <a:t>password.txt</a:t>
            </a:r>
            <a:endParaRPr lang="en-US" sz="2600" b="1" dirty="0" smtClean="0">
              <a:latin typeface="Courier New"/>
              <a:cs typeface="Courier New"/>
            </a:endParaRPr>
          </a:p>
          <a:p>
            <a:endParaRPr lang="en-US" sz="2600" dirty="0" smtClean="0"/>
          </a:p>
          <a:p>
            <a:r>
              <a:rPr lang="en" sz="2600" dirty="0" smtClean="0"/>
              <a:t>Check with status to see that it is added</a:t>
            </a:r>
            <a:r>
              <a:rPr lang="en-US" sz="2600" dirty="0" smtClean="0"/>
              <a:t> </a:t>
            </a:r>
            <a:r>
              <a:rPr lang="en" sz="2600" dirty="0" smtClean="0"/>
              <a:t>but not committed</a:t>
            </a:r>
          </a:p>
          <a:p>
            <a:endParaRPr lang="en" sz="2600" dirty="0" smtClean="0"/>
          </a:p>
          <a:p>
            <a:r>
              <a:rPr lang="en" sz="2600" dirty="0" smtClean="0"/>
              <a:t>You can now unstage that file with:</a:t>
            </a:r>
          </a:p>
          <a:p>
            <a:endParaRPr lang="en-US" sz="2600" b="1" dirty="0" smtClean="0">
              <a:latin typeface="Courier New"/>
              <a:cs typeface="Courier New"/>
            </a:endParaRPr>
          </a:p>
          <a:p>
            <a:r>
              <a:rPr lang="en" sz="2600" b="1" dirty="0" smtClean="0">
                <a:latin typeface="Courier New"/>
                <a:cs typeface="Courier New"/>
              </a:rPr>
              <a:t>git reset </a:t>
            </a:r>
            <a:r>
              <a:rPr lang="en-US" sz="2600" b="1" dirty="0" err="1">
                <a:latin typeface="Courier New"/>
                <a:cs typeface="Courier New"/>
              </a:rPr>
              <a:t>password.txt</a:t>
            </a:r>
            <a:endParaRPr lang="en-US" sz="2600" b="1" dirty="0">
              <a:latin typeface="Courier New"/>
              <a:cs typeface="Courier New"/>
            </a:endParaRPr>
          </a:p>
          <a:p>
            <a:endParaRPr lang="en-US" sz="2600" dirty="0" smtClean="0"/>
          </a:p>
          <a:p>
            <a:r>
              <a:rPr lang="en" sz="2600" dirty="0" smtClean="0"/>
              <a:t>Check with status</a:t>
            </a:r>
            <a:endParaRPr lang="en" sz="2600" dirty="0"/>
          </a:p>
        </p:txBody>
      </p:sp>
      <p:pic>
        <p:nvPicPr>
          <p:cNvPr id="4" name="Picture 3"/>
          <p:cNvPicPr>
            <a:picLocks noChangeAspect="1"/>
          </p:cNvPicPr>
          <p:nvPr/>
        </p:nvPicPr>
        <p:blipFill>
          <a:blip r:embed="rId2"/>
          <a:stretch>
            <a:fillRect/>
          </a:stretch>
        </p:blipFill>
        <p:spPr>
          <a:xfrm>
            <a:off x="0" y="6294162"/>
            <a:ext cx="563837" cy="563837"/>
          </a:xfrm>
          <a:prstGeom prst="rect">
            <a:avLst/>
          </a:prstGeom>
        </p:spPr>
      </p:pic>
    </p:spTree>
    <p:extLst>
      <p:ext uri="{BB962C8B-B14F-4D97-AF65-F5344CB8AC3E}">
        <p14:creationId xmlns:p14="http://schemas.microsoft.com/office/powerpoint/2010/main" val="47016542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smtClean="0"/>
              <a:t>Undoing things: discarding changes</a:t>
            </a:r>
            <a:endParaRPr lang="en" dirty="0"/>
          </a:p>
        </p:txBody>
      </p:sp>
      <p:sp>
        <p:nvSpPr>
          <p:cNvPr id="3" name="Content Placeholder 2"/>
          <p:cNvSpPr>
            <a:spLocks noGrp="1"/>
          </p:cNvSpPr>
          <p:nvPr>
            <p:ph idx="1"/>
          </p:nvPr>
        </p:nvSpPr>
        <p:spPr>
          <a:xfrm>
            <a:off x="457200" y="1600200"/>
            <a:ext cx="8229600" cy="4953619"/>
          </a:xfrm>
        </p:spPr>
        <p:txBody>
          <a:bodyPr>
            <a:noAutofit/>
          </a:bodyPr>
          <a:lstStyle/>
          <a:p>
            <a:pPr marL="0" indent="0">
              <a:lnSpc>
                <a:spcPct val="110000"/>
              </a:lnSpc>
              <a:buNone/>
            </a:pPr>
            <a:r>
              <a:rPr lang="en" sz="2000" dirty="0" smtClean="0"/>
              <a:t>Perhaps you have made a number of changes that you realize are not going anywhere. </a:t>
            </a:r>
            <a:r>
              <a:rPr lang="en-US" sz="2000" dirty="0"/>
              <a:t> </a:t>
            </a:r>
            <a:r>
              <a:rPr lang="en" sz="2000" dirty="0" smtClean="0"/>
              <a:t>Add </a:t>
            </a:r>
            <a:r>
              <a:rPr lang="en-US" sz="2000" dirty="0" smtClean="0"/>
              <a:t>what you ate for breakfast</a:t>
            </a:r>
            <a:r>
              <a:rPr lang="en" sz="2000" dirty="0" smtClean="0"/>
              <a:t> to </a:t>
            </a:r>
            <a:r>
              <a:rPr lang="en" sz="2000" b="1" dirty="0" smtClean="0">
                <a:latin typeface="Courier New"/>
                <a:cs typeface="Courier New"/>
              </a:rPr>
              <a:t>README.md</a:t>
            </a:r>
            <a:r>
              <a:rPr lang="en" sz="2000" dirty="0" smtClean="0"/>
              <a:t>. Check with status to see that the file is changed and ready to be added</a:t>
            </a:r>
          </a:p>
          <a:p>
            <a:pPr marL="0" indent="0">
              <a:lnSpc>
                <a:spcPct val="110000"/>
              </a:lnSpc>
              <a:buNone/>
            </a:pPr>
            <a:endParaRPr lang="en" sz="2000" dirty="0" smtClean="0"/>
          </a:p>
          <a:p>
            <a:pPr marL="0" indent="0">
              <a:lnSpc>
                <a:spcPct val="110000"/>
              </a:lnSpc>
              <a:buNone/>
            </a:pPr>
            <a:r>
              <a:rPr lang="en" sz="2000" dirty="0" smtClean="0"/>
              <a:t>You can now return to previous </a:t>
            </a:r>
            <a:r>
              <a:rPr lang="en-US" sz="2000" dirty="0" smtClean="0"/>
              <a:t>committed </a:t>
            </a:r>
            <a:r>
              <a:rPr lang="en" sz="2000" dirty="0" smtClean="0"/>
              <a:t>version with:</a:t>
            </a:r>
          </a:p>
          <a:p>
            <a:pPr marL="0" indent="0">
              <a:lnSpc>
                <a:spcPct val="110000"/>
              </a:lnSpc>
              <a:buNone/>
            </a:pPr>
            <a:r>
              <a:rPr lang="en" sz="2000" b="1" dirty="0" smtClean="0">
                <a:latin typeface="Courier New"/>
                <a:cs typeface="Courier New"/>
              </a:rPr>
              <a:t>git checkout -- README.md</a:t>
            </a:r>
            <a:endParaRPr lang="en-US" sz="2000" b="1" dirty="0" smtClean="0">
              <a:latin typeface="Courier New"/>
              <a:cs typeface="Courier New"/>
            </a:endParaRPr>
          </a:p>
          <a:p>
            <a:pPr marL="0" indent="0">
              <a:lnSpc>
                <a:spcPct val="110000"/>
              </a:lnSpc>
              <a:buNone/>
            </a:pPr>
            <a:r>
              <a:rPr lang="en" sz="2000" dirty="0" smtClean="0"/>
              <a:t>Check with status and take a look at the file</a:t>
            </a:r>
            <a:endParaRPr lang="en-US" sz="2000" dirty="0" smtClean="0"/>
          </a:p>
          <a:p>
            <a:pPr marL="0" indent="0">
              <a:lnSpc>
                <a:spcPct val="110000"/>
              </a:lnSpc>
              <a:buNone/>
            </a:pPr>
            <a:endParaRPr lang="en-US" sz="2000" dirty="0"/>
          </a:p>
          <a:p>
            <a:pPr marL="0" indent="0">
              <a:lnSpc>
                <a:spcPct val="110000"/>
              </a:lnSpc>
              <a:buNone/>
            </a:pPr>
            <a:r>
              <a:rPr lang="en-US" sz="2000" dirty="0" smtClean="0"/>
              <a:t>You can return to a version of the file in a specific commit</a:t>
            </a:r>
          </a:p>
          <a:p>
            <a:pPr marL="0" indent="0">
              <a:lnSpc>
                <a:spcPct val="110000"/>
              </a:lnSpc>
              <a:buNone/>
            </a:pPr>
            <a:r>
              <a:rPr lang="en-US" sz="2000" b="1" dirty="0" err="1" smtClean="0">
                <a:latin typeface="Courier New"/>
                <a:cs typeface="Courier New"/>
              </a:rPr>
              <a:t>git</a:t>
            </a:r>
            <a:r>
              <a:rPr lang="en-US" sz="2000" b="1" dirty="0" smtClean="0">
                <a:latin typeface="Courier New"/>
                <a:cs typeface="Courier New"/>
              </a:rPr>
              <a:t> checkout m5ks3l8 </a:t>
            </a:r>
            <a:r>
              <a:rPr lang="en-US" sz="2000" b="1" dirty="0" err="1" smtClean="0">
                <a:latin typeface="Courier New"/>
                <a:cs typeface="Courier New"/>
              </a:rPr>
              <a:t>README.md</a:t>
            </a:r>
            <a:endParaRPr lang="en-US" sz="2000" b="1" dirty="0" smtClean="0">
              <a:latin typeface="Courier New"/>
              <a:cs typeface="Courier New"/>
            </a:endParaRPr>
          </a:p>
          <a:p>
            <a:pPr marL="0" indent="0">
              <a:lnSpc>
                <a:spcPct val="110000"/>
              </a:lnSpc>
              <a:buNone/>
            </a:pPr>
            <a:endParaRPr lang="en-US" sz="2000" b="1" dirty="0">
              <a:latin typeface="Courier New"/>
              <a:cs typeface="Courier New"/>
            </a:endParaRPr>
          </a:p>
          <a:p>
            <a:pPr marL="0" indent="0">
              <a:lnSpc>
                <a:spcPct val="110000"/>
              </a:lnSpc>
              <a:buNone/>
            </a:pPr>
            <a:r>
              <a:rPr lang="en-US" sz="2000" dirty="0"/>
              <a:t>If you want to correct the last commit message, do</a:t>
            </a:r>
          </a:p>
          <a:p>
            <a:pPr marL="0" indent="0">
              <a:lnSpc>
                <a:spcPct val="110000"/>
              </a:lnSpc>
              <a:buNone/>
            </a:pPr>
            <a:r>
              <a:rPr lang="en-US" sz="2000" b="1" dirty="0" err="1">
                <a:latin typeface="Courier New"/>
                <a:cs typeface="Courier New"/>
              </a:rPr>
              <a:t>git</a:t>
            </a:r>
            <a:r>
              <a:rPr lang="en-US" sz="2000" b="1" dirty="0">
                <a:latin typeface="Courier New"/>
                <a:cs typeface="Courier New"/>
              </a:rPr>
              <a:t> commit --amend -m "New commit message"</a:t>
            </a:r>
          </a:p>
          <a:p>
            <a:pPr marL="0" indent="0">
              <a:lnSpc>
                <a:spcPct val="110000"/>
              </a:lnSpc>
              <a:buNone/>
            </a:pPr>
            <a:endParaRPr lang="en" sz="2000" b="1" dirty="0">
              <a:latin typeface="Courier New"/>
              <a:cs typeface="Courier New"/>
            </a:endParaRPr>
          </a:p>
        </p:txBody>
      </p:sp>
      <p:pic>
        <p:nvPicPr>
          <p:cNvPr id="4" name="Picture 3"/>
          <p:cNvPicPr>
            <a:picLocks noChangeAspect="1"/>
          </p:cNvPicPr>
          <p:nvPr/>
        </p:nvPicPr>
        <p:blipFill>
          <a:blip r:embed="rId2"/>
          <a:stretch>
            <a:fillRect/>
          </a:stretch>
        </p:blipFill>
        <p:spPr>
          <a:xfrm>
            <a:off x="0" y="6294162"/>
            <a:ext cx="563837" cy="563837"/>
          </a:xfrm>
          <a:prstGeom prst="rect">
            <a:avLst/>
          </a:prstGeom>
        </p:spPr>
      </p:pic>
    </p:spTree>
    <p:extLst>
      <p:ext uri="{BB962C8B-B14F-4D97-AF65-F5344CB8AC3E}">
        <p14:creationId xmlns:p14="http://schemas.microsoft.com/office/powerpoint/2010/main" val="5363414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smtClean="0"/>
              <a:t>Undoing things: removing from repo</a:t>
            </a:r>
            <a:endParaRPr lang="en" dirty="0"/>
          </a:p>
        </p:txBody>
      </p:sp>
      <p:sp>
        <p:nvSpPr>
          <p:cNvPr id="3" name="Content Placeholder 2"/>
          <p:cNvSpPr>
            <a:spLocks noGrp="1"/>
          </p:cNvSpPr>
          <p:nvPr>
            <p:ph idx="1"/>
          </p:nvPr>
        </p:nvSpPr>
        <p:spPr>
          <a:xfrm>
            <a:off x="457200" y="1600200"/>
            <a:ext cx="8229600" cy="5118434"/>
          </a:xfrm>
        </p:spPr>
        <p:txBody>
          <a:bodyPr>
            <a:noAutofit/>
          </a:bodyPr>
          <a:lstStyle/>
          <a:p>
            <a:pPr marL="0" indent="0">
              <a:buNone/>
            </a:pPr>
            <a:r>
              <a:rPr lang="en-US" sz="1800" dirty="0" smtClean="0"/>
              <a:t>Sometimes </a:t>
            </a:r>
            <a:r>
              <a:rPr lang="en" sz="1800" dirty="0" smtClean="0"/>
              <a:t>you </a:t>
            </a:r>
            <a:r>
              <a:rPr lang="en-US" sz="1800" dirty="0"/>
              <a:t>m</a:t>
            </a:r>
            <a:r>
              <a:rPr lang="en" sz="1800" dirty="0" smtClean="0"/>
              <a:t>ay want to remove a file from the repository after it has been committed. Create a file called </a:t>
            </a:r>
            <a:r>
              <a:rPr lang="en" sz="1800" b="1" dirty="0" smtClean="0">
                <a:latin typeface="Courier New"/>
                <a:cs typeface="Courier New"/>
              </a:rPr>
              <a:t>READ</a:t>
            </a:r>
            <a:r>
              <a:rPr lang="en-US" sz="1800" b="1" dirty="0" smtClean="0">
                <a:latin typeface="Courier New"/>
                <a:cs typeface="Courier New"/>
              </a:rPr>
              <a:t>YOU</a:t>
            </a:r>
            <a:r>
              <a:rPr lang="en" sz="1800" b="1" dirty="0" smtClean="0">
                <a:latin typeface="Courier New"/>
                <a:cs typeface="Courier New"/>
              </a:rPr>
              <a:t>.md</a:t>
            </a:r>
            <a:r>
              <a:rPr lang="en" sz="1800" dirty="0" smtClean="0"/>
              <a:t>, and add/commit it to the repository</a:t>
            </a:r>
          </a:p>
          <a:p>
            <a:pPr marL="0" indent="0">
              <a:buNone/>
            </a:pPr>
            <a:endParaRPr lang="en" sz="1800" dirty="0" smtClean="0"/>
          </a:p>
          <a:p>
            <a:pPr marL="0" indent="0">
              <a:buNone/>
            </a:pPr>
            <a:r>
              <a:rPr lang="en" sz="1800" dirty="0" smtClean="0"/>
              <a:t>You can now remove the file from the repository with:</a:t>
            </a:r>
            <a:endParaRPr lang="en" sz="1800" b="1" dirty="0" smtClean="0">
              <a:latin typeface="Courier New"/>
              <a:cs typeface="Courier New"/>
            </a:endParaRPr>
          </a:p>
          <a:p>
            <a:pPr marL="0" indent="0">
              <a:buNone/>
            </a:pPr>
            <a:r>
              <a:rPr lang="en" sz="1800" b="1" dirty="0" smtClean="0">
                <a:latin typeface="Courier New"/>
                <a:cs typeface="Courier New"/>
              </a:rPr>
              <a:t>git rm READYOU.md</a:t>
            </a:r>
            <a:endParaRPr lang="en-US" sz="1800" b="1" dirty="0" smtClean="0">
              <a:latin typeface="Courier New"/>
              <a:cs typeface="Courier New"/>
            </a:endParaRPr>
          </a:p>
          <a:p>
            <a:pPr marL="0" indent="0">
              <a:buNone/>
            </a:pPr>
            <a:endParaRPr lang="en" sz="1800" dirty="0" smtClean="0"/>
          </a:p>
          <a:p>
            <a:pPr marL="0" indent="0">
              <a:buNone/>
            </a:pPr>
            <a:r>
              <a:rPr lang="en" sz="1800" dirty="0" smtClean="0"/>
              <a:t>List the directory to see that you have no file named </a:t>
            </a:r>
            <a:r>
              <a:rPr lang="en" sz="1800" b="1" dirty="0" smtClean="0">
                <a:latin typeface="Courier New"/>
                <a:cs typeface="Courier New"/>
              </a:rPr>
              <a:t>READYOU.md</a:t>
            </a:r>
            <a:r>
              <a:rPr lang="en" sz="1800" dirty="0" smtClean="0"/>
              <a:t>. Use </a:t>
            </a:r>
            <a:r>
              <a:rPr lang="en-US" sz="1800" b="1" dirty="0" err="1" smtClean="0">
                <a:latin typeface="Courier New"/>
                <a:cs typeface="Courier New"/>
              </a:rPr>
              <a:t>git</a:t>
            </a:r>
            <a:r>
              <a:rPr lang="en-US" sz="1800" b="1" dirty="0" smtClean="0">
                <a:latin typeface="Courier New"/>
                <a:cs typeface="Courier New"/>
              </a:rPr>
              <a:t> </a:t>
            </a:r>
            <a:r>
              <a:rPr lang="en" sz="1800" b="1" dirty="0" smtClean="0">
                <a:latin typeface="Courier New"/>
                <a:cs typeface="Courier New"/>
              </a:rPr>
              <a:t>status</a:t>
            </a:r>
            <a:r>
              <a:rPr lang="en" sz="1800" dirty="0" smtClean="0"/>
              <a:t> to determine if you need any additional steps</a:t>
            </a:r>
          </a:p>
          <a:p>
            <a:pPr marL="0" indent="0">
              <a:buNone/>
            </a:pPr>
            <a:endParaRPr lang="en" sz="1800" dirty="0" smtClean="0"/>
          </a:p>
          <a:p>
            <a:pPr marL="0" indent="0">
              <a:buNone/>
            </a:pPr>
            <a:r>
              <a:rPr lang="en" sz="1800" dirty="0" smtClean="0"/>
              <a:t>What if you delete a file in the shell without </a:t>
            </a:r>
            <a:r>
              <a:rPr lang="en" sz="1800" b="1" dirty="0" smtClean="0"/>
              <a:t>git rm</a:t>
            </a:r>
            <a:r>
              <a:rPr lang="en" sz="1800" dirty="0" smtClean="0"/>
              <a:t>? </a:t>
            </a:r>
          </a:p>
          <a:p>
            <a:pPr marL="0" indent="0">
              <a:buNone/>
            </a:pPr>
            <a:r>
              <a:rPr lang="en" sz="1800" b="1" dirty="0" smtClean="0">
                <a:latin typeface="Courier New"/>
                <a:cs typeface="Courier New"/>
              </a:rPr>
              <a:t>rm README.md</a:t>
            </a:r>
            <a:endParaRPr lang="en-US" sz="1800" b="1" dirty="0" smtClean="0">
              <a:latin typeface="Courier New"/>
              <a:cs typeface="Courier New"/>
            </a:endParaRPr>
          </a:p>
          <a:p>
            <a:pPr marL="0" indent="0">
              <a:buNone/>
            </a:pPr>
            <a:r>
              <a:rPr lang="en" sz="1800" dirty="0" smtClean="0"/>
              <a:t>What does </a:t>
            </a:r>
            <a:r>
              <a:rPr lang="en" sz="1800" b="1" dirty="0" smtClean="0">
                <a:latin typeface="Courier New"/>
                <a:cs typeface="Courier New"/>
              </a:rPr>
              <a:t>git status </a:t>
            </a:r>
            <a:r>
              <a:rPr lang="en" sz="1800" dirty="0" smtClean="0"/>
              <a:t>say?</a:t>
            </a:r>
            <a:endParaRPr lang="en-US" sz="1800" dirty="0" smtClean="0"/>
          </a:p>
          <a:p>
            <a:pPr marL="0" indent="0">
              <a:buNone/>
            </a:pPr>
            <a:endParaRPr lang="en-US" sz="1800" dirty="0" smtClean="0"/>
          </a:p>
          <a:p>
            <a:pPr marL="0" indent="0">
              <a:buNone/>
            </a:pPr>
            <a:r>
              <a:rPr lang="en" sz="1800" dirty="0" smtClean="0"/>
              <a:t>Oops! How can you recover this important file?</a:t>
            </a:r>
          </a:p>
          <a:p>
            <a:pPr marL="0" indent="0">
              <a:buNone/>
            </a:pPr>
            <a:r>
              <a:rPr lang="en" sz="1800" b="1" dirty="0" smtClean="0">
                <a:latin typeface="Courier New"/>
                <a:cs typeface="Courier New"/>
              </a:rPr>
              <a:t>git checkout -- README.md</a:t>
            </a:r>
            <a:endParaRPr lang="en" sz="1800" b="1" dirty="0">
              <a:latin typeface="Courier New"/>
              <a:cs typeface="Courier New"/>
            </a:endParaRPr>
          </a:p>
        </p:txBody>
      </p:sp>
      <p:pic>
        <p:nvPicPr>
          <p:cNvPr id="4" name="Picture 3"/>
          <p:cNvPicPr>
            <a:picLocks noChangeAspect="1"/>
          </p:cNvPicPr>
          <p:nvPr/>
        </p:nvPicPr>
        <p:blipFill>
          <a:blip r:embed="rId2"/>
          <a:stretch>
            <a:fillRect/>
          </a:stretch>
        </p:blipFill>
        <p:spPr>
          <a:xfrm>
            <a:off x="0" y="6294162"/>
            <a:ext cx="563837" cy="563837"/>
          </a:xfrm>
          <a:prstGeom prst="rect">
            <a:avLst/>
          </a:prstGeom>
        </p:spPr>
      </p:pic>
    </p:spTree>
    <p:extLst>
      <p:ext uri="{BB962C8B-B14F-4D97-AF65-F5344CB8AC3E}">
        <p14:creationId xmlns:p14="http://schemas.microsoft.com/office/powerpoint/2010/main" val="325374023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smtClean="0"/>
              <a:t>Undoing things: the </a:t>
            </a:r>
            <a:r>
              <a:rPr lang="en-US" dirty="0" smtClean="0"/>
              <a:t>big </a:t>
            </a:r>
            <a:r>
              <a:rPr lang="en" dirty="0" smtClean="0"/>
              <a:t>“undo” button</a:t>
            </a:r>
            <a:endParaRPr lang="en" dirty="0"/>
          </a:p>
        </p:txBody>
      </p:sp>
      <p:sp>
        <p:nvSpPr>
          <p:cNvPr id="3" name="Content Placeholder 2"/>
          <p:cNvSpPr>
            <a:spLocks noGrp="1"/>
          </p:cNvSpPr>
          <p:nvPr>
            <p:ph idx="1"/>
          </p:nvPr>
        </p:nvSpPr>
        <p:spPr>
          <a:xfrm>
            <a:off x="457200" y="1600200"/>
            <a:ext cx="8229600" cy="5128129"/>
          </a:xfrm>
        </p:spPr>
        <p:txBody>
          <a:bodyPr>
            <a:normAutofit fontScale="70000" lnSpcReduction="20000"/>
          </a:bodyPr>
          <a:lstStyle/>
          <a:p>
            <a:pPr marL="0" indent="0">
              <a:buNone/>
            </a:pPr>
            <a:r>
              <a:rPr lang="en" dirty="0" smtClean="0"/>
              <a:t>It is possible that after many commits, you decide that you really want to "rollback" a set of commits and start over. It is easy to revert </a:t>
            </a:r>
            <a:r>
              <a:rPr lang="en-US" dirty="0" smtClean="0"/>
              <a:t>all </a:t>
            </a:r>
            <a:r>
              <a:rPr lang="en" dirty="0" smtClean="0"/>
              <a:t>your code to a previous version</a:t>
            </a:r>
          </a:p>
          <a:p>
            <a:pPr marL="0" indent="0">
              <a:buNone/>
            </a:pPr>
            <a:endParaRPr lang="en" dirty="0" smtClean="0"/>
          </a:p>
          <a:p>
            <a:pPr marL="0" indent="0">
              <a:buNone/>
            </a:pPr>
            <a:r>
              <a:rPr lang="en" dirty="0" smtClean="0"/>
              <a:t>You can use </a:t>
            </a:r>
            <a:r>
              <a:rPr lang="en" b="1" dirty="0" smtClean="0">
                <a:latin typeface="Courier New"/>
                <a:cs typeface="Courier New"/>
              </a:rPr>
              <a:t>git log </a:t>
            </a:r>
            <a:r>
              <a:rPr lang="en" dirty="0" smtClean="0"/>
              <a:t>and </a:t>
            </a:r>
            <a:r>
              <a:rPr lang="en" b="1" dirty="0" smtClean="0">
                <a:latin typeface="Courier New"/>
                <a:cs typeface="Courier New"/>
              </a:rPr>
              <a:t>git diff </a:t>
            </a:r>
            <a:r>
              <a:rPr lang="en" dirty="0" smtClean="0"/>
              <a:t>to explore your history and determine which version you are interested in. Choose a version and note the hash for that versio</a:t>
            </a:r>
            <a:r>
              <a:rPr lang="en-US" dirty="0" smtClean="0"/>
              <a:t>n</a:t>
            </a:r>
            <a:endParaRPr lang="en" dirty="0" smtClean="0"/>
          </a:p>
          <a:p>
            <a:pPr marL="0" indent="0">
              <a:buNone/>
            </a:pPr>
            <a:endParaRPr lang="en" dirty="0" smtClean="0"/>
          </a:p>
          <a:p>
            <a:pPr marL="0" indent="0">
              <a:buNone/>
            </a:pPr>
            <a:r>
              <a:rPr lang="en" b="1" dirty="0" smtClean="0">
                <a:latin typeface="Courier New"/>
                <a:cs typeface="Courier New"/>
              </a:rPr>
              <a:t>git revert </a:t>
            </a:r>
            <a:r>
              <a:rPr lang="en-US" b="1" dirty="0" smtClean="0">
                <a:latin typeface="Courier New"/>
                <a:cs typeface="Courier New"/>
              </a:rPr>
              <a:t>b5l9sa4</a:t>
            </a:r>
            <a:endParaRPr lang="en" b="1" dirty="0" smtClean="0">
              <a:latin typeface="Courier New"/>
              <a:cs typeface="Courier New"/>
            </a:endParaRPr>
          </a:p>
          <a:p>
            <a:pPr marL="0" indent="0">
              <a:buNone/>
            </a:pPr>
            <a:endParaRPr lang="en-US" dirty="0" smtClean="0"/>
          </a:p>
          <a:p>
            <a:pPr marL="0" indent="0">
              <a:buNone/>
            </a:pPr>
            <a:r>
              <a:rPr lang="en" dirty="0" smtClean="0"/>
              <a:t>Importantly, this will not erase the intervening commits. This will create a new commit that is changed from the previous commit by a change that will recreate the desired version. This retains a complete provenance of your software, and be compared to the prohibition in removing pages from a lab notebook</a:t>
            </a:r>
            <a:endParaRPr lang="en" dirty="0"/>
          </a:p>
        </p:txBody>
      </p:sp>
    </p:spTree>
    <p:extLst>
      <p:ext uri="{BB962C8B-B14F-4D97-AF65-F5344CB8AC3E}">
        <p14:creationId xmlns:p14="http://schemas.microsoft.com/office/powerpoint/2010/main" val="234650216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Branches</a:t>
            </a:r>
            <a:endParaRPr lang="en" dirty="0"/>
          </a:p>
        </p:txBody>
      </p:sp>
      <p:sp>
        <p:nvSpPr>
          <p:cNvPr id="3" name="Content Placeholder 2"/>
          <p:cNvSpPr>
            <a:spLocks noGrp="1"/>
          </p:cNvSpPr>
          <p:nvPr>
            <p:ph idx="1"/>
          </p:nvPr>
        </p:nvSpPr>
        <p:spPr/>
        <p:txBody>
          <a:bodyPr>
            <a:normAutofit/>
          </a:bodyPr>
          <a:lstStyle/>
          <a:p>
            <a:r>
              <a:rPr lang="en" sz="2400" dirty="0" smtClean="0"/>
              <a:t>Branches are parallel instances of a repository that can be edited and version controlled in parallel</a:t>
            </a:r>
            <a:r>
              <a:rPr lang="en-US" sz="2400" dirty="0" smtClean="0"/>
              <a:t>, without disturbing the master branch</a:t>
            </a:r>
          </a:p>
          <a:p>
            <a:r>
              <a:rPr lang="en" sz="2400" dirty="0" smtClean="0"/>
              <a:t>They are useful for </a:t>
            </a:r>
            <a:r>
              <a:rPr lang="en-US" sz="2400" dirty="0" smtClean="0"/>
              <a:t>developing </a:t>
            </a:r>
            <a:r>
              <a:rPr lang="en" sz="2400" dirty="0" smtClean="0"/>
              <a:t>a feature</a:t>
            </a:r>
            <a:r>
              <a:rPr lang="en-US" sz="2400" dirty="0" smtClean="0"/>
              <a:t>,</a:t>
            </a:r>
            <a:r>
              <a:rPr lang="en" sz="2400" dirty="0" smtClean="0"/>
              <a:t> work on a bug</a:t>
            </a:r>
            <a:r>
              <a:rPr lang="en-US" sz="2400" dirty="0" smtClean="0"/>
              <a:t>, try out an idea</a:t>
            </a:r>
          </a:p>
          <a:p>
            <a:r>
              <a:rPr lang="en" sz="2400" dirty="0" smtClean="0"/>
              <a:t>If it works out, you can merge it back into the master</a:t>
            </a:r>
            <a:endParaRPr lang="en-US" sz="2400" dirty="0" smtClean="0"/>
          </a:p>
          <a:p>
            <a:r>
              <a:rPr lang="en" sz="2400" dirty="0" smtClean="0"/>
              <a:t>if it doesn’t, you can trash it</a:t>
            </a:r>
            <a:endParaRPr lang="en" sz="2400" dirty="0"/>
          </a:p>
        </p:txBody>
      </p:sp>
      <p:pic>
        <p:nvPicPr>
          <p:cNvPr id="5" name="Picture 4"/>
          <p:cNvPicPr>
            <a:picLocks noChangeAspect="1"/>
          </p:cNvPicPr>
          <p:nvPr/>
        </p:nvPicPr>
        <p:blipFill>
          <a:blip r:embed="rId2"/>
          <a:stretch>
            <a:fillRect/>
          </a:stretch>
        </p:blipFill>
        <p:spPr>
          <a:xfrm>
            <a:off x="1192380" y="4216674"/>
            <a:ext cx="6759240" cy="2816350"/>
          </a:xfrm>
          <a:prstGeom prst="rect">
            <a:avLst/>
          </a:prstGeom>
        </p:spPr>
      </p:pic>
      <p:sp>
        <p:nvSpPr>
          <p:cNvPr id="6" name="Rectangle 5"/>
          <p:cNvSpPr/>
          <p:nvPr/>
        </p:nvSpPr>
        <p:spPr>
          <a:xfrm>
            <a:off x="5004601" y="6611779"/>
            <a:ext cx="4139399" cy="246221"/>
          </a:xfrm>
          <a:prstGeom prst="rect">
            <a:avLst/>
          </a:prstGeom>
        </p:spPr>
        <p:txBody>
          <a:bodyPr wrap="square">
            <a:spAutoFit/>
          </a:bodyPr>
          <a:lstStyle/>
          <a:p>
            <a:pPr algn="r"/>
            <a:r>
              <a:rPr lang="en" sz="1000" dirty="0">
                <a:hlinkClick r:id="rId3"/>
              </a:rPr>
              <a:t>https://hades.github.io/2010/01/git-your-friend-not-foe-vol-2-branches</a:t>
            </a:r>
            <a:r>
              <a:rPr lang="en" sz="1000" dirty="0" smtClean="0">
                <a:hlinkClick r:id="rId3"/>
              </a:rPr>
              <a:t>/</a:t>
            </a:r>
            <a:r>
              <a:rPr lang="en" sz="1000" dirty="0" smtClean="0"/>
              <a:t> </a:t>
            </a:r>
            <a:endParaRPr lang="en" sz="1000" dirty="0"/>
          </a:p>
        </p:txBody>
      </p:sp>
    </p:spTree>
    <p:extLst>
      <p:ext uri="{BB962C8B-B14F-4D97-AF65-F5344CB8AC3E}">
        <p14:creationId xmlns:p14="http://schemas.microsoft.com/office/powerpoint/2010/main" val="370919297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A typical branch workflow</a:t>
            </a:r>
            <a:endParaRPr lang="en" dirty="0"/>
          </a:p>
        </p:txBody>
      </p:sp>
      <p:sp>
        <p:nvSpPr>
          <p:cNvPr id="3" name="Rectangle 2"/>
          <p:cNvSpPr/>
          <p:nvPr/>
        </p:nvSpPr>
        <p:spPr>
          <a:xfrm>
            <a:off x="457200" y="1623182"/>
            <a:ext cx="8229600" cy="4708981"/>
          </a:xfrm>
          <a:prstGeom prst="rect">
            <a:avLst/>
          </a:prstGeom>
        </p:spPr>
        <p:txBody>
          <a:bodyPr wrap="square">
            <a:spAutoFit/>
          </a:bodyPr>
          <a:lstStyle/>
          <a:p>
            <a:r>
              <a:rPr lang="en-US" sz="2000" b="1" dirty="0" err="1" smtClean="0">
                <a:latin typeface="Courier New"/>
                <a:cs typeface="Courier New"/>
              </a:rPr>
              <a:t>git</a:t>
            </a:r>
            <a:r>
              <a:rPr lang="en-US" sz="2000" b="1" dirty="0" smtClean="0">
                <a:latin typeface="Courier New"/>
                <a:cs typeface="Courier New"/>
              </a:rPr>
              <a:t> branch – </a:t>
            </a:r>
            <a:r>
              <a:rPr lang="en-US" sz="2000" dirty="0" smtClean="0">
                <a:latin typeface="Arial"/>
                <a:cs typeface="Arial"/>
              </a:rPr>
              <a:t>list current branch(</a:t>
            </a:r>
            <a:r>
              <a:rPr lang="en-US" sz="2000" dirty="0" err="1" smtClean="0">
                <a:latin typeface="Arial"/>
                <a:cs typeface="Arial"/>
              </a:rPr>
              <a:t>es</a:t>
            </a:r>
            <a:r>
              <a:rPr lang="en-US" sz="2000" dirty="0" smtClean="0">
                <a:latin typeface="Arial"/>
                <a:cs typeface="Arial"/>
              </a:rPr>
              <a:t>). An asterisk (*) indicates which branch you’re currently in.</a:t>
            </a:r>
          </a:p>
          <a:p>
            <a:endParaRPr lang="en-US" sz="2000" dirty="0" smtClean="0">
              <a:latin typeface="Arial"/>
              <a:cs typeface="Arial"/>
            </a:endParaRPr>
          </a:p>
          <a:p>
            <a:r>
              <a:rPr lang="en" sz="2000" b="1" dirty="0" smtClean="0">
                <a:latin typeface="Courier New"/>
                <a:cs typeface="Courier New"/>
              </a:rPr>
              <a:t>git branch test_feature</a:t>
            </a:r>
            <a:r>
              <a:rPr lang="en-US" sz="2000" b="1" dirty="0" smtClean="0">
                <a:latin typeface="Courier New"/>
                <a:cs typeface="Courier New"/>
              </a:rPr>
              <a:t> -</a:t>
            </a:r>
            <a:r>
              <a:rPr lang="en" sz="2000" b="1" dirty="0" smtClean="0">
                <a:latin typeface="Courier New"/>
                <a:cs typeface="Courier New"/>
              </a:rPr>
              <a:t> </a:t>
            </a:r>
            <a:r>
              <a:rPr lang="en" sz="2000" dirty="0" smtClean="0">
                <a:latin typeface="Arial"/>
                <a:cs typeface="Arial"/>
              </a:rPr>
              <a:t>create a branch called test_feature:</a:t>
            </a:r>
          </a:p>
          <a:p>
            <a:endParaRPr lang="en" sz="2000" dirty="0" smtClean="0">
              <a:latin typeface="Arial"/>
              <a:cs typeface="Arial"/>
            </a:endParaRPr>
          </a:p>
          <a:p>
            <a:r>
              <a:rPr lang="en" sz="2000" b="1" dirty="0" smtClean="0">
                <a:latin typeface="Courier New"/>
                <a:cs typeface="Courier New"/>
              </a:rPr>
              <a:t>git checkout </a:t>
            </a:r>
            <a:r>
              <a:rPr lang="en-US" sz="2000" b="1" dirty="0" smtClean="0">
                <a:latin typeface="Courier New"/>
                <a:cs typeface="Courier New"/>
              </a:rPr>
              <a:t>test</a:t>
            </a:r>
            <a:r>
              <a:rPr lang="en" sz="2000" b="1" dirty="0" smtClean="0">
                <a:latin typeface="Courier New"/>
                <a:cs typeface="Courier New"/>
              </a:rPr>
              <a:t>_feature</a:t>
            </a:r>
            <a:r>
              <a:rPr lang="en-US" sz="2000" b="1" dirty="0" smtClean="0">
                <a:latin typeface="Courier New"/>
                <a:cs typeface="Courier New"/>
              </a:rPr>
              <a:t> – </a:t>
            </a:r>
            <a:r>
              <a:rPr lang="en-US" sz="2000" dirty="0" smtClean="0">
                <a:latin typeface="Arial"/>
                <a:cs typeface="Arial"/>
              </a:rPr>
              <a:t>switch to the </a:t>
            </a:r>
            <a:r>
              <a:rPr lang="en-US" sz="2000" dirty="0" err="1" smtClean="0">
                <a:latin typeface="Arial"/>
                <a:cs typeface="Arial"/>
              </a:rPr>
              <a:t>test_feature</a:t>
            </a:r>
            <a:r>
              <a:rPr lang="en-US" sz="2000" dirty="0" smtClean="0">
                <a:latin typeface="Arial"/>
                <a:cs typeface="Arial"/>
              </a:rPr>
              <a:t> branch</a:t>
            </a:r>
            <a:endParaRPr lang="en" sz="2000" dirty="0" smtClean="0">
              <a:latin typeface="Arial"/>
              <a:cs typeface="Arial"/>
            </a:endParaRPr>
          </a:p>
          <a:p>
            <a:endParaRPr lang="en" sz="2000" dirty="0" smtClean="0">
              <a:latin typeface="Arial"/>
              <a:cs typeface="Arial"/>
            </a:endParaRPr>
          </a:p>
          <a:p>
            <a:r>
              <a:rPr lang="en" sz="2000" dirty="0" smtClean="0">
                <a:latin typeface="Arial"/>
                <a:cs typeface="Arial"/>
              </a:rPr>
              <a:t>Make various modifications, and then add and commit.</a:t>
            </a:r>
          </a:p>
          <a:p>
            <a:endParaRPr lang="en" sz="2000" dirty="0">
              <a:latin typeface="Arial"/>
              <a:cs typeface="Arial"/>
            </a:endParaRPr>
          </a:p>
          <a:p>
            <a:r>
              <a:rPr lang="en" sz="2000" b="1" dirty="0" smtClean="0">
                <a:latin typeface="Courier New"/>
                <a:cs typeface="Courier New"/>
              </a:rPr>
              <a:t>git checkout master - </a:t>
            </a:r>
            <a:r>
              <a:rPr lang="en" sz="2000" dirty="0" smtClean="0">
                <a:latin typeface="Arial"/>
                <a:cs typeface="Arial"/>
              </a:rPr>
              <a:t>go back to the master branch</a:t>
            </a:r>
            <a:endParaRPr lang="en-US" sz="2000" dirty="0" smtClean="0">
              <a:latin typeface="Arial"/>
              <a:cs typeface="Arial"/>
            </a:endParaRPr>
          </a:p>
          <a:p>
            <a:endParaRPr lang="en" sz="2000" dirty="0" smtClean="0">
              <a:latin typeface="Arial"/>
              <a:cs typeface="Arial"/>
            </a:endParaRPr>
          </a:p>
          <a:p>
            <a:r>
              <a:rPr lang="en" sz="2000" b="1" dirty="0" smtClean="0">
                <a:latin typeface="Courier New"/>
                <a:cs typeface="Courier New"/>
              </a:rPr>
              <a:t>git merge test_feature – </a:t>
            </a:r>
            <a:r>
              <a:rPr lang="en" sz="2000" dirty="0" smtClean="0">
                <a:latin typeface="Arial"/>
                <a:cs typeface="Arial"/>
              </a:rPr>
              <a:t>combine changes made in the test_feature branch with the master branch</a:t>
            </a:r>
          </a:p>
          <a:p>
            <a:endParaRPr lang="en" sz="2000" dirty="0">
              <a:latin typeface="Arial"/>
              <a:cs typeface="Arial"/>
            </a:endParaRPr>
          </a:p>
          <a:p>
            <a:r>
              <a:rPr lang="en" sz="2000" b="1" dirty="0" smtClean="0">
                <a:latin typeface="Courier New"/>
                <a:cs typeface="Courier New"/>
              </a:rPr>
              <a:t>git branch –d test_feature – </a:t>
            </a:r>
            <a:r>
              <a:rPr lang="en" sz="2000" dirty="0" smtClean="0">
                <a:latin typeface="Arial"/>
                <a:cs typeface="Arial"/>
              </a:rPr>
              <a:t>deletes the test_feature</a:t>
            </a:r>
            <a:r>
              <a:rPr lang="en-US" sz="2000" dirty="0" smtClean="0">
                <a:latin typeface="Arial"/>
                <a:cs typeface="Arial"/>
              </a:rPr>
              <a:t> </a:t>
            </a:r>
            <a:r>
              <a:rPr lang="en" sz="2000" dirty="0" smtClean="0">
                <a:latin typeface="Arial"/>
                <a:cs typeface="Arial"/>
              </a:rPr>
              <a:t>branch</a:t>
            </a:r>
          </a:p>
        </p:txBody>
      </p:sp>
    </p:spTree>
    <p:extLst>
      <p:ext uri="{BB962C8B-B14F-4D97-AF65-F5344CB8AC3E}">
        <p14:creationId xmlns:p14="http://schemas.microsoft.com/office/powerpoint/2010/main" val="335861104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Branches</a:t>
            </a:r>
            <a:r>
              <a:rPr lang="en-US" dirty="0" smtClean="0"/>
              <a:t> for collaboration</a:t>
            </a:r>
            <a:endParaRPr lang="en" dirty="0"/>
          </a:p>
        </p:txBody>
      </p:sp>
      <p:sp>
        <p:nvSpPr>
          <p:cNvPr id="4" name="Rectangle 3"/>
          <p:cNvSpPr/>
          <p:nvPr/>
        </p:nvSpPr>
        <p:spPr>
          <a:xfrm>
            <a:off x="319713" y="5860690"/>
            <a:ext cx="8367087" cy="923330"/>
          </a:xfrm>
          <a:prstGeom prst="rect">
            <a:avLst/>
          </a:prstGeom>
        </p:spPr>
        <p:txBody>
          <a:bodyPr wrap="square">
            <a:spAutoFit/>
          </a:bodyPr>
          <a:lstStyle/>
          <a:p>
            <a:r>
              <a:rPr lang="en" dirty="0" smtClean="0"/>
              <a:t>Ram, Karthik. “Git Can Facilitate Greater Reproducibility and Increased Transparency in Science.” Source Code for Biology and Medicine 8, no. 1 (2013): 7. doi:10.1186/1751-0473-8-7.</a:t>
            </a:r>
            <a:endParaRPr lang="en" dirty="0"/>
          </a:p>
        </p:txBody>
      </p:sp>
      <p:pic>
        <p:nvPicPr>
          <p:cNvPr id="5" name="Picture 4"/>
          <p:cNvPicPr>
            <a:picLocks noChangeAspect="1"/>
          </p:cNvPicPr>
          <p:nvPr/>
        </p:nvPicPr>
        <p:blipFill>
          <a:blip r:embed="rId2"/>
          <a:stretch>
            <a:fillRect/>
          </a:stretch>
        </p:blipFill>
        <p:spPr>
          <a:xfrm>
            <a:off x="0" y="3441392"/>
            <a:ext cx="9144000" cy="1927860"/>
          </a:xfrm>
          <a:prstGeom prst="rect">
            <a:avLst/>
          </a:prstGeom>
        </p:spPr>
      </p:pic>
      <p:sp>
        <p:nvSpPr>
          <p:cNvPr id="3" name="TextBox 2"/>
          <p:cNvSpPr txBox="1"/>
          <p:nvPr/>
        </p:nvSpPr>
        <p:spPr>
          <a:xfrm>
            <a:off x="457200" y="1615636"/>
            <a:ext cx="8229600" cy="1323439"/>
          </a:xfrm>
          <a:prstGeom prst="rect">
            <a:avLst/>
          </a:prstGeom>
          <a:noFill/>
        </p:spPr>
        <p:txBody>
          <a:bodyPr wrap="square" rtlCol="0">
            <a:spAutoFit/>
          </a:bodyPr>
          <a:lstStyle/>
          <a:p>
            <a:pPr marL="285750" indent="-285750">
              <a:buFont typeface="Arial"/>
              <a:buChar char="•"/>
            </a:pPr>
            <a:r>
              <a:rPr lang="en" sz="2000" dirty="0" smtClean="0"/>
              <a:t>Multiple authors can work on parallel branches, even on the same document</a:t>
            </a:r>
          </a:p>
          <a:p>
            <a:pPr marL="285750" indent="-285750">
              <a:buFont typeface="Arial"/>
              <a:buChar char="•"/>
            </a:pPr>
            <a:endParaRPr lang="en" sz="2000" dirty="0"/>
          </a:p>
          <a:p>
            <a:pPr marL="285750" indent="-285750">
              <a:buFont typeface="Arial"/>
              <a:buChar char="•"/>
            </a:pPr>
            <a:r>
              <a:rPr lang="en" sz="2000" dirty="0" smtClean="0"/>
              <a:t>Conflicts must be resolved manually (using human intelligence)</a:t>
            </a:r>
            <a:endParaRPr lang="en" sz="2000" dirty="0"/>
          </a:p>
        </p:txBody>
      </p:sp>
    </p:spTree>
    <p:extLst>
      <p:ext uri="{BB962C8B-B14F-4D97-AF65-F5344CB8AC3E}">
        <p14:creationId xmlns:p14="http://schemas.microsoft.com/office/powerpoint/2010/main" val="414556098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a:t>
            </a:r>
            <a:r>
              <a:rPr lang="en" dirty="0" smtClean="0"/>
              <a:t>esolving conflicts</a:t>
            </a:r>
            <a:endParaRPr lang="en" dirty="0"/>
          </a:p>
        </p:txBody>
      </p:sp>
      <p:sp>
        <p:nvSpPr>
          <p:cNvPr id="3" name="Rectangle 2"/>
          <p:cNvSpPr/>
          <p:nvPr/>
        </p:nvSpPr>
        <p:spPr>
          <a:xfrm>
            <a:off x="457200" y="1582526"/>
            <a:ext cx="8229600" cy="5078314"/>
          </a:xfrm>
          <a:prstGeom prst="rect">
            <a:avLst/>
          </a:prstGeom>
        </p:spPr>
        <p:txBody>
          <a:bodyPr wrap="square">
            <a:spAutoFit/>
          </a:bodyPr>
          <a:lstStyle/>
          <a:p>
            <a:r>
              <a:rPr lang="en" dirty="0" smtClean="0"/>
              <a:t>Conflicts </a:t>
            </a:r>
            <a:r>
              <a:rPr lang="en-US" dirty="0" smtClean="0"/>
              <a:t>may </a:t>
            </a:r>
            <a:r>
              <a:rPr lang="en" dirty="0" smtClean="0"/>
              <a:t>occur when two or more people change the same content in a file at the same time</a:t>
            </a:r>
          </a:p>
          <a:p>
            <a:endParaRPr lang="en-US" b="1" dirty="0">
              <a:latin typeface="Courier New"/>
              <a:cs typeface="Courier New"/>
            </a:endParaRPr>
          </a:p>
          <a:p>
            <a:r>
              <a:rPr lang="en" b="1" dirty="0" smtClean="0">
                <a:latin typeface="Courier New"/>
                <a:cs typeface="Courier New"/>
              </a:rPr>
              <a:t>Auto-merging README.md</a:t>
            </a:r>
          </a:p>
          <a:p>
            <a:r>
              <a:rPr lang="en" b="1" dirty="0" smtClean="0">
                <a:latin typeface="Courier New"/>
                <a:cs typeface="Courier New"/>
              </a:rPr>
              <a:t>CONFLICT (content): Merge conflict in README.md</a:t>
            </a:r>
          </a:p>
          <a:p>
            <a:r>
              <a:rPr lang="en" b="1" dirty="0" smtClean="0">
                <a:latin typeface="Courier New"/>
                <a:cs typeface="Courier New"/>
              </a:rPr>
              <a:t>Automatic merge failed; fix conflicts and then commit the result</a:t>
            </a:r>
          </a:p>
          <a:p>
            <a:endParaRPr lang="en" dirty="0" smtClean="0"/>
          </a:p>
          <a:p>
            <a:r>
              <a:rPr lang="en" dirty="0" smtClean="0"/>
              <a:t>The version control system does not allow people to blindly overwrite each other’s changes. Instead, it highlights conflicts so that they can be resolved. If you try to push while there are some changes, your push will be rejected, need to pull first. Pull, conflicts, resolve manually.</a:t>
            </a:r>
          </a:p>
          <a:p>
            <a:endParaRPr lang="en" dirty="0" smtClean="0"/>
          </a:p>
          <a:p>
            <a:r>
              <a:rPr lang="en" b="1" dirty="0" smtClean="0">
                <a:latin typeface="Courier New"/>
                <a:cs typeface="Courier New"/>
              </a:rPr>
              <a:t>&lt;&lt;&lt;&lt;&lt;&lt;&lt; HEAD</a:t>
            </a:r>
          </a:p>
          <a:p>
            <a:r>
              <a:rPr lang="en-US" b="1" dirty="0" smtClean="0">
                <a:latin typeface="Courier New"/>
                <a:cs typeface="Courier New"/>
              </a:rPr>
              <a:t>Your current changes</a:t>
            </a:r>
            <a:endParaRPr lang="en" b="1" dirty="0" smtClean="0">
              <a:latin typeface="Courier New"/>
              <a:cs typeface="Courier New"/>
            </a:endParaRPr>
          </a:p>
          <a:p>
            <a:r>
              <a:rPr lang="en" b="1" dirty="0" smtClean="0">
                <a:latin typeface="Courier New"/>
                <a:cs typeface="Courier New"/>
              </a:rPr>
              <a:t>=======</a:t>
            </a:r>
          </a:p>
          <a:p>
            <a:r>
              <a:rPr lang="en-US" b="1" dirty="0" smtClean="0">
                <a:latin typeface="Courier New"/>
                <a:cs typeface="Courier New"/>
              </a:rPr>
              <a:t>Conflicting changes need to be resolved</a:t>
            </a:r>
            <a:endParaRPr lang="en" b="1" dirty="0" smtClean="0">
              <a:latin typeface="Courier New"/>
              <a:cs typeface="Courier New"/>
            </a:endParaRPr>
          </a:p>
          <a:p>
            <a:r>
              <a:rPr lang="en" b="1" dirty="0" smtClean="0">
                <a:latin typeface="Courier New"/>
                <a:cs typeface="Courier New"/>
              </a:rPr>
              <a:t>&gt;&gt;&gt;&gt;&gt;&gt;&gt; dabb4c8c450e8475aee9b14b4383acc99f42af1d</a:t>
            </a:r>
            <a:endParaRPr lang="en" b="1" dirty="0">
              <a:latin typeface="Courier New"/>
              <a:cs typeface="Courier New"/>
            </a:endParaRPr>
          </a:p>
        </p:txBody>
      </p:sp>
      <p:pic>
        <p:nvPicPr>
          <p:cNvPr id="4" name="Picture 3"/>
          <p:cNvPicPr>
            <a:picLocks noChangeAspect="1"/>
          </p:cNvPicPr>
          <p:nvPr/>
        </p:nvPicPr>
        <p:blipFill>
          <a:blip r:embed="rId2"/>
          <a:stretch>
            <a:fillRect/>
          </a:stretch>
        </p:blipFill>
        <p:spPr>
          <a:xfrm>
            <a:off x="0" y="6294162"/>
            <a:ext cx="563837" cy="563837"/>
          </a:xfrm>
          <a:prstGeom prst="rect">
            <a:avLst/>
          </a:prstGeom>
        </p:spPr>
      </p:pic>
    </p:spTree>
    <p:extLst>
      <p:ext uri="{BB962C8B-B14F-4D97-AF65-F5344CB8AC3E}">
        <p14:creationId xmlns:p14="http://schemas.microsoft.com/office/powerpoint/2010/main" val="55046432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39470" y="3063788"/>
            <a:ext cx="2065063" cy="769441"/>
          </a:xfrm>
          <a:prstGeom prst="rect">
            <a:avLst/>
          </a:prstGeom>
          <a:noFill/>
        </p:spPr>
        <p:txBody>
          <a:bodyPr wrap="none" rtlCol="0">
            <a:spAutoFit/>
          </a:bodyPr>
          <a:lstStyle/>
          <a:p>
            <a:pPr algn="ctr"/>
            <a:r>
              <a:rPr lang="en-US" sz="4400" b="1" dirty="0" err="1" smtClean="0">
                <a:latin typeface="Arial"/>
                <a:cs typeface="Arial"/>
              </a:rPr>
              <a:t>GitHub</a:t>
            </a:r>
            <a:endParaRPr lang="en" sz="4400" b="1" dirty="0">
              <a:latin typeface="Arial"/>
              <a:cs typeface="Arial"/>
            </a:endParaRPr>
          </a:p>
        </p:txBody>
      </p:sp>
      <p:pic>
        <p:nvPicPr>
          <p:cNvPr id="3" name="Picture 2"/>
          <p:cNvPicPr>
            <a:picLocks noChangeAspect="1"/>
          </p:cNvPicPr>
          <p:nvPr/>
        </p:nvPicPr>
        <p:blipFill>
          <a:blip r:embed="rId2"/>
          <a:stretch>
            <a:fillRect/>
          </a:stretch>
        </p:blipFill>
        <p:spPr>
          <a:xfrm>
            <a:off x="1280352" y="2030503"/>
            <a:ext cx="6583298" cy="4388864"/>
          </a:xfrm>
          <a:prstGeom prst="rect">
            <a:avLst/>
          </a:prstGeom>
        </p:spPr>
      </p:pic>
      <p:sp>
        <p:nvSpPr>
          <p:cNvPr id="2" name="Rectangle 1"/>
          <p:cNvSpPr/>
          <p:nvPr/>
        </p:nvSpPr>
        <p:spPr>
          <a:xfrm>
            <a:off x="7420451" y="6599516"/>
            <a:ext cx="1723549" cy="246221"/>
          </a:xfrm>
          <a:prstGeom prst="rect">
            <a:avLst/>
          </a:prstGeom>
        </p:spPr>
        <p:txBody>
          <a:bodyPr wrap="none">
            <a:spAutoFit/>
          </a:bodyPr>
          <a:lstStyle/>
          <a:p>
            <a:pPr algn="r"/>
            <a:r>
              <a:rPr lang="en" sz="1000" dirty="0">
                <a:hlinkClick r:id="rId3"/>
              </a:rPr>
              <a:t>https://octodex.github.com</a:t>
            </a:r>
            <a:r>
              <a:rPr lang="en" sz="1000" dirty="0" smtClean="0">
                <a:hlinkClick r:id="rId3"/>
              </a:rPr>
              <a:t>/</a:t>
            </a:r>
            <a:r>
              <a:rPr lang="en" sz="1000" dirty="0" smtClean="0"/>
              <a:t> </a:t>
            </a:r>
            <a:endParaRPr lang="en" sz="1000" dirty="0"/>
          </a:p>
        </p:txBody>
      </p:sp>
      <p:pic>
        <p:nvPicPr>
          <p:cNvPr id="4" name="Picture 3"/>
          <p:cNvPicPr>
            <a:picLocks noChangeAspect="1"/>
          </p:cNvPicPr>
          <p:nvPr/>
        </p:nvPicPr>
        <p:blipFill>
          <a:blip r:embed="rId4"/>
          <a:stretch>
            <a:fillRect/>
          </a:stretch>
        </p:blipFill>
        <p:spPr>
          <a:xfrm>
            <a:off x="0" y="3244978"/>
            <a:ext cx="3269596" cy="3535462"/>
          </a:xfrm>
          <a:prstGeom prst="rect">
            <a:avLst/>
          </a:prstGeom>
        </p:spPr>
      </p:pic>
      <p:pic>
        <p:nvPicPr>
          <p:cNvPr id="6" name="Picture 5"/>
          <p:cNvPicPr>
            <a:picLocks noChangeAspect="1"/>
          </p:cNvPicPr>
          <p:nvPr/>
        </p:nvPicPr>
        <p:blipFill>
          <a:blip r:embed="rId5"/>
          <a:stretch>
            <a:fillRect/>
          </a:stretch>
        </p:blipFill>
        <p:spPr>
          <a:xfrm>
            <a:off x="5900349" y="3154383"/>
            <a:ext cx="3268313" cy="3535462"/>
          </a:xfrm>
          <a:prstGeom prst="rect">
            <a:avLst/>
          </a:prstGeom>
        </p:spPr>
      </p:pic>
    </p:spTree>
    <p:extLst>
      <p:ext uri="{BB962C8B-B14F-4D97-AF65-F5344CB8AC3E}">
        <p14:creationId xmlns:p14="http://schemas.microsoft.com/office/powerpoint/2010/main" val="142044303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 dirty="0" smtClean="0"/>
              <a:t>Collaboration the right way</a:t>
            </a:r>
            <a:endParaRPr lang="en" dirty="0"/>
          </a:p>
        </p:txBody>
      </p:sp>
      <p:sp>
        <p:nvSpPr>
          <p:cNvPr id="4" name="Content Placeholder 3"/>
          <p:cNvSpPr>
            <a:spLocks noGrp="1"/>
          </p:cNvSpPr>
          <p:nvPr>
            <p:ph idx="1"/>
          </p:nvPr>
        </p:nvSpPr>
        <p:spPr>
          <a:xfrm>
            <a:off x="457200" y="1600200"/>
            <a:ext cx="8229600" cy="4837279"/>
          </a:xfrm>
        </p:spPr>
        <p:txBody>
          <a:bodyPr>
            <a:normAutofit/>
          </a:bodyPr>
          <a:lstStyle/>
          <a:p>
            <a:r>
              <a:rPr lang="en" sz="2000" b="1" dirty="0" smtClean="0"/>
              <a:t>GitHub</a:t>
            </a:r>
            <a:r>
              <a:rPr lang="en" sz="2000" dirty="0" smtClean="0"/>
              <a:t> is a hosting service where many people store their open (and closed) source code repositories. It provides tools for browsing, collaborating on and documenting code.</a:t>
            </a:r>
          </a:p>
          <a:p>
            <a:r>
              <a:rPr lang="en" sz="2000" dirty="0" smtClean="0"/>
              <a:t>Like facebook for programmers</a:t>
            </a:r>
          </a:p>
          <a:p>
            <a:r>
              <a:rPr lang="en" sz="2000" dirty="0" smtClean="0"/>
              <a:t>Free 2-year ”micro” account for students</a:t>
            </a:r>
            <a:r>
              <a:rPr lang="en-US" sz="2000" dirty="0" smtClean="0"/>
              <a:t> - </a:t>
            </a:r>
            <a:r>
              <a:rPr lang="en" sz="2000" dirty="0" smtClean="0">
                <a:hlinkClick r:id="rId2"/>
              </a:rPr>
              <a:t>https</a:t>
            </a:r>
            <a:r>
              <a:rPr lang="en" sz="2000" dirty="0">
                <a:hlinkClick r:id="rId2"/>
              </a:rPr>
              <a:t>://education.github.com</a:t>
            </a:r>
            <a:r>
              <a:rPr lang="en" sz="2000" dirty="0" smtClean="0">
                <a:hlinkClick r:id="rId2"/>
              </a:rPr>
              <a:t>/</a:t>
            </a:r>
            <a:r>
              <a:rPr lang="en" sz="2000" dirty="0" smtClean="0"/>
              <a:t> </a:t>
            </a:r>
            <a:r>
              <a:rPr lang="en-US" sz="2000" dirty="0" smtClean="0"/>
              <a:t>- </a:t>
            </a:r>
            <a:r>
              <a:rPr lang="en" sz="2000" dirty="0" smtClean="0"/>
              <a:t>free private repositories</a:t>
            </a:r>
            <a:r>
              <a:rPr lang="en-US" sz="2000" dirty="0" smtClean="0"/>
              <a:t>. Alternatively - </a:t>
            </a:r>
            <a:r>
              <a:rPr lang="en-US" sz="2000" dirty="0" smtClean="0">
                <a:cs typeface="Arial"/>
                <a:hlinkClick r:id="rId3"/>
              </a:rPr>
              <a:t>Bitbucket</a:t>
            </a:r>
            <a:r>
              <a:rPr lang="en-US" sz="2000" dirty="0">
                <a:cs typeface="Arial"/>
              </a:rPr>
              <a:t>, </a:t>
            </a:r>
            <a:r>
              <a:rPr lang="en-US" sz="2000" dirty="0">
                <a:cs typeface="Arial"/>
                <a:hlinkClick r:id="rId4"/>
              </a:rPr>
              <a:t>GitLab</a:t>
            </a:r>
            <a:r>
              <a:rPr lang="en-US" sz="2000" dirty="0">
                <a:cs typeface="Arial"/>
              </a:rPr>
              <a:t>, </a:t>
            </a:r>
            <a:r>
              <a:rPr lang="en-US" sz="2000" dirty="0">
                <a:cs typeface="Arial"/>
                <a:hlinkClick r:id="rId5"/>
              </a:rPr>
              <a:t>gitolite</a:t>
            </a:r>
            <a:endParaRPr lang="en" sz="2000" dirty="0">
              <a:cs typeface="Arial"/>
            </a:endParaRPr>
          </a:p>
          <a:p>
            <a:r>
              <a:rPr lang="en-US" sz="2000" dirty="0" smtClean="0"/>
              <a:t>Exercise: </a:t>
            </a:r>
            <a:r>
              <a:rPr lang="en" sz="2000" dirty="0" smtClean="0"/>
              <a:t>Create a GitHub account, </a:t>
            </a:r>
            <a:r>
              <a:rPr lang="en" sz="2000" dirty="0" smtClean="0">
                <a:hlinkClick r:id="rId6"/>
              </a:rPr>
              <a:t>https://github.com/</a:t>
            </a:r>
            <a:endParaRPr lang="en" sz="2000" dirty="0" smtClean="0"/>
          </a:p>
          <a:p>
            <a:pPr marL="0" indent="0">
              <a:buNone/>
            </a:pPr>
            <a:endParaRPr lang="en" sz="2000" dirty="0" smtClean="0"/>
          </a:p>
          <a:p>
            <a:pPr marL="0" indent="0">
              <a:buNone/>
            </a:pPr>
            <a:endParaRPr lang="en" sz="2000" dirty="0"/>
          </a:p>
        </p:txBody>
      </p:sp>
      <p:pic>
        <p:nvPicPr>
          <p:cNvPr id="2" name="Picture 1"/>
          <p:cNvPicPr>
            <a:picLocks noChangeAspect="1"/>
          </p:cNvPicPr>
          <p:nvPr/>
        </p:nvPicPr>
        <p:blipFill>
          <a:blip r:embed="rId7"/>
          <a:stretch>
            <a:fillRect/>
          </a:stretch>
        </p:blipFill>
        <p:spPr>
          <a:xfrm>
            <a:off x="1783721" y="4362473"/>
            <a:ext cx="5576556" cy="2331798"/>
          </a:xfrm>
          <a:prstGeom prst="rect">
            <a:avLst/>
          </a:prstGeom>
        </p:spPr>
      </p:pic>
    </p:spTree>
    <p:extLst>
      <p:ext uri="{BB962C8B-B14F-4D97-AF65-F5344CB8AC3E}">
        <p14:creationId xmlns:p14="http://schemas.microsoft.com/office/powerpoint/2010/main" val="125709525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Why version control</a:t>
            </a:r>
            <a:endParaRPr lang="en" dirty="0"/>
          </a:p>
        </p:txBody>
      </p:sp>
      <p:sp>
        <p:nvSpPr>
          <p:cNvPr id="3" name="Rectangle 2"/>
          <p:cNvSpPr/>
          <p:nvPr/>
        </p:nvSpPr>
        <p:spPr>
          <a:xfrm>
            <a:off x="457200" y="1578706"/>
            <a:ext cx="8229600" cy="4144724"/>
          </a:xfrm>
          <a:prstGeom prst="rect">
            <a:avLst/>
          </a:prstGeom>
        </p:spPr>
        <p:txBody>
          <a:bodyPr wrap="square">
            <a:spAutoFit/>
          </a:bodyPr>
          <a:lstStyle/>
          <a:p>
            <a:pPr marL="285750" indent="-285750">
              <a:lnSpc>
                <a:spcPct val="120000"/>
              </a:lnSpc>
              <a:buFont typeface="Arial"/>
              <a:buChar char="•"/>
            </a:pPr>
            <a:r>
              <a:rPr lang="en" sz="2000" dirty="0" smtClean="0"/>
              <a:t>Version control is not strictly necessary for reproducible research, and it’s admittedly </a:t>
            </a:r>
            <a:r>
              <a:rPr lang="en-US" sz="2000" dirty="0" smtClean="0"/>
              <a:t>some extra </a:t>
            </a:r>
            <a:r>
              <a:rPr lang="en" sz="2000" dirty="0" smtClean="0"/>
              <a:t>work (to learn and to use) in the short term, but the long term benefits are enormous</a:t>
            </a:r>
          </a:p>
          <a:p>
            <a:pPr marL="285750" indent="-285750">
              <a:lnSpc>
                <a:spcPct val="120000"/>
              </a:lnSpc>
              <a:buFont typeface="Arial"/>
              <a:buChar char="•"/>
            </a:pPr>
            <a:endParaRPr lang="en" sz="2000" dirty="0" smtClean="0"/>
          </a:p>
          <a:p>
            <a:pPr marL="285750" indent="-285750">
              <a:lnSpc>
                <a:spcPct val="120000"/>
              </a:lnSpc>
              <a:buFont typeface="Arial"/>
              <a:buChar char="•"/>
            </a:pPr>
            <a:r>
              <a:rPr lang="en" sz="2000" dirty="0" smtClean="0"/>
              <a:t>People are more resistant to version control than to any other tool,</a:t>
            </a:r>
            <a:r>
              <a:rPr lang="en-US" sz="2000" dirty="0" smtClean="0"/>
              <a:t> </a:t>
            </a:r>
            <a:r>
              <a:rPr lang="en" sz="2000" dirty="0" smtClean="0"/>
              <a:t>because of the short-term effort and the lack of recognition of the</a:t>
            </a:r>
            <a:r>
              <a:rPr lang="en-US" sz="2000" dirty="0" smtClean="0"/>
              <a:t> </a:t>
            </a:r>
            <a:r>
              <a:rPr lang="en" sz="2000" dirty="0" smtClean="0"/>
              <a:t>long-term benefits</a:t>
            </a:r>
            <a:endParaRPr lang="en-US" sz="2000" dirty="0" smtClean="0"/>
          </a:p>
          <a:p>
            <a:pPr marL="285750" indent="-285750">
              <a:lnSpc>
                <a:spcPct val="120000"/>
              </a:lnSpc>
              <a:buFont typeface="Arial"/>
              <a:buChar char="•"/>
            </a:pPr>
            <a:endParaRPr lang="en" sz="2000" dirty="0" smtClean="0"/>
          </a:p>
          <a:p>
            <a:pPr marL="285750" indent="-285750">
              <a:lnSpc>
                <a:spcPct val="120000"/>
              </a:lnSpc>
              <a:buFont typeface="Arial"/>
              <a:buChar char="•"/>
            </a:pPr>
            <a:r>
              <a:rPr lang="en" sz="2000" dirty="0" smtClean="0"/>
              <a:t>Imagine that some aspect of your code has stopped working at somepoint. You know it was working in the past, but it’s not working now.</a:t>
            </a:r>
            <a:r>
              <a:rPr lang="en-US" sz="2000" dirty="0" smtClean="0"/>
              <a:t> </a:t>
            </a:r>
            <a:r>
              <a:rPr lang="en" sz="2000" dirty="0" smtClean="0"/>
              <a:t>How easy is it to figure out where the problem was introduced?</a:t>
            </a:r>
            <a:endParaRPr lang="en-US" sz="2000" dirty="0" smtClean="0"/>
          </a:p>
        </p:txBody>
      </p:sp>
      <p:pic>
        <p:nvPicPr>
          <p:cNvPr id="6" name="Picture 5"/>
          <p:cNvPicPr>
            <a:picLocks noChangeAspect="1"/>
          </p:cNvPicPr>
          <p:nvPr/>
        </p:nvPicPr>
        <p:blipFill>
          <a:blip r:embed="rId2"/>
          <a:stretch>
            <a:fillRect/>
          </a:stretch>
        </p:blipFill>
        <p:spPr>
          <a:xfrm>
            <a:off x="3840693" y="5723430"/>
            <a:ext cx="1462614" cy="1101162"/>
          </a:xfrm>
          <a:prstGeom prst="rect">
            <a:avLst/>
          </a:prstGeom>
        </p:spPr>
      </p:pic>
      <p:sp>
        <p:nvSpPr>
          <p:cNvPr id="7" name="Rectangle 6"/>
          <p:cNvSpPr/>
          <p:nvPr/>
        </p:nvSpPr>
        <p:spPr>
          <a:xfrm>
            <a:off x="4572000" y="6611779"/>
            <a:ext cx="4572000" cy="246221"/>
          </a:xfrm>
          <a:prstGeom prst="rect">
            <a:avLst/>
          </a:prstGeom>
        </p:spPr>
        <p:txBody>
          <a:bodyPr>
            <a:spAutoFit/>
          </a:bodyPr>
          <a:lstStyle/>
          <a:p>
            <a:pPr algn="r"/>
            <a:r>
              <a:rPr lang="en" sz="1000" dirty="0" smtClean="0">
                <a:hlinkClick r:id="rId3"/>
              </a:rPr>
              <a:t>http://guides.beanstalkapp.com/version-control/getting-started-with-git.html</a:t>
            </a:r>
            <a:r>
              <a:rPr lang="en" sz="1000" dirty="0" smtClean="0"/>
              <a:t> </a:t>
            </a:r>
            <a:endParaRPr lang="en" sz="1000" dirty="0"/>
          </a:p>
        </p:txBody>
      </p:sp>
    </p:spTree>
    <p:extLst>
      <p:ext uri="{BB962C8B-B14F-4D97-AF65-F5344CB8AC3E}">
        <p14:creationId xmlns:p14="http://schemas.microsoft.com/office/powerpoint/2010/main" val="283773905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Why use </a:t>
            </a:r>
            <a:r>
              <a:rPr lang="en-US" dirty="0" smtClean="0"/>
              <a:t>G</a:t>
            </a:r>
            <a:r>
              <a:rPr lang="en" dirty="0" smtClean="0"/>
              <a:t>it</a:t>
            </a:r>
            <a:r>
              <a:rPr lang="en-US" dirty="0" smtClean="0"/>
              <a:t>H</a:t>
            </a:r>
            <a:r>
              <a:rPr lang="en" dirty="0" smtClean="0"/>
              <a:t>ub</a:t>
            </a:r>
            <a:endParaRPr lang="en" dirty="0"/>
          </a:p>
        </p:txBody>
      </p:sp>
      <p:sp>
        <p:nvSpPr>
          <p:cNvPr id="3" name="Rectangle 2"/>
          <p:cNvSpPr/>
          <p:nvPr/>
        </p:nvSpPr>
        <p:spPr>
          <a:xfrm>
            <a:off x="457200" y="1411382"/>
            <a:ext cx="8229600" cy="5262979"/>
          </a:xfrm>
          <a:prstGeom prst="rect">
            <a:avLst/>
          </a:prstGeom>
        </p:spPr>
        <p:txBody>
          <a:bodyPr wrap="square">
            <a:spAutoFit/>
          </a:bodyPr>
          <a:lstStyle/>
          <a:p>
            <a:r>
              <a:rPr lang="en-US" sz="2400" dirty="0" smtClean="0"/>
              <a:t>True open source</a:t>
            </a:r>
          </a:p>
          <a:p>
            <a:endParaRPr lang="en-US" sz="2400" dirty="0" smtClean="0"/>
          </a:p>
          <a:p>
            <a:r>
              <a:rPr lang="en" sz="2400" dirty="0" smtClean="0"/>
              <a:t>Graphical user interface for git</a:t>
            </a:r>
            <a:endParaRPr lang="en-US" sz="2400" dirty="0" smtClean="0"/>
          </a:p>
          <a:p>
            <a:pPr marL="342900" indent="-342900">
              <a:buFont typeface="Arial"/>
              <a:buChar char="•"/>
            </a:pPr>
            <a:r>
              <a:rPr lang="en" sz="2400" dirty="0" smtClean="0"/>
              <a:t>Exploring code and its history</a:t>
            </a:r>
            <a:endParaRPr lang="en-US" sz="2400" dirty="0" smtClean="0"/>
          </a:p>
          <a:p>
            <a:pPr marL="342900" indent="-342900">
              <a:buFont typeface="Arial"/>
              <a:buChar char="•"/>
            </a:pPr>
            <a:r>
              <a:rPr lang="en" sz="2400" dirty="0" smtClean="0"/>
              <a:t>Tracking issues</a:t>
            </a:r>
            <a:endParaRPr lang="en-US" sz="2400" dirty="0" smtClean="0"/>
          </a:p>
          <a:p>
            <a:endParaRPr lang="en-US" sz="2400" dirty="0" smtClean="0"/>
          </a:p>
          <a:p>
            <a:r>
              <a:rPr lang="en" sz="2400" dirty="0" smtClean="0"/>
              <a:t>Facilitates</a:t>
            </a:r>
            <a:endParaRPr lang="en-US" sz="2400" dirty="0" smtClean="0"/>
          </a:p>
          <a:p>
            <a:pPr marL="342900" indent="-342900">
              <a:buFont typeface="Arial"/>
              <a:buChar char="•"/>
            </a:pPr>
            <a:r>
              <a:rPr lang="en" sz="2400" dirty="0" smtClean="0"/>
              <a:t>Learning from others</a:t>
            </a:r>
            <a:endParaRPr lang="en-US" sz="2400" dirty="0" smtClean="0"/>
          </a:p>
          <a:p>
            <a:pPr marL="342900" indent="-342900">
              <a:buFont typeface="Arial"/>
              <a:buChar char="•"/>
            </a:pPr>
            <a:r>
              <a:rPr lang="en" sz="2400" dirty="0" smtClean="0"/>
              <a:t>Seeing what people are up to</a:t>
            </a:r>
            <a:endParaRPr lang="en-US" sz="2400" dirty="0" smtClean="0"/>
          </a:p>
          <a:p>
            <a:pPr marL="342900" indent="-342900">
              <a:buFont typeface="Arial"/>
              <a:buChar char="•"/>
            </a:pPr>
            <a:r>
              <a:rPr lang="en" sz="2400" dirty="0" smtClean="0"/>
              <a:t>Contributing to others’ code</a:t>
            </a:r>
            <a:endParaRPr lang="en-US" sz="2400" dirty="0" smtClean="0"/>
          </a:p>
          <a:p>
            <a:endParaRPr lang="en-US" sz="2400" dirty="0" smtClean="0"/>
          </a:p>
          <a:p>
            <a:r>
              <a:rPr lang="en" sz="2400" dirty="0" smtClean="0"/>
              <a:t>Lowers the barrier to collaboration</a:t>
            </a:r>
            <a:endParaRPr lang="en-US" sz="2400" dirty="0"/>
          </a:p>
          <a:p>
            <a:pPr marL="342900" indent="-342900">
              <a:buFont typeface="Arial"/>
              <a:buChar char="•"/>
            </a:pPr>
            <a:r>
              <a:rPr lang="en" sz="2400" dirty="0" smtClean="0"/>
              <a:t>”There’s a typo in your documentation.” vs.”Here’s a correction for your documentation.”</a:t>
            </a:r>
            <a:endParaRPr lang="en" sz="2400" dirty="0"/>
          </a:p>
        </p:txBody>
      </p:sp>
    </p:spTree>
    <p:extLst>
      <p:ext uri="{BB962C8B-B14F-4D97-AF65-F5344CB8AC3E}">
        <p14:creationId xmlns:p14="http://schemas.microsoft.com/office/powerpoint/2010/main" val="131675696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Remotes in GitHub</a:t>
            </a:r>
            <a:endParaRPr lang="en" dirty="0"/>
          </a:p>
        </p:txBody>
      </p:sp>
      <p:sp>
        <p:nvSpPr>
          <p:cNvPr id="6" name="TextBox 5"/>
          <p:cNvSpPr txBox="1"/>
          <p:nvPr/>
        </p:nvSpPr>
        <p:spPr>
          <a:xfrm>
            <a:off x="457201" y="1350007"/>
            <a:ext cx="8229599" cy="5632310"/>
          </a:xfrm>
          <a:prstGeom prst="rect">
            <a:avLst/>
          </a:prstGeom>
          <a:noFill/>
        </p:spPr>
        <p:txBody>
          <a:bodyPr wrap="square" rtlCol="0">
            <a:spAutoFit/>
          </a:bodyPr>
          <a:lstStyle/>
          <a:p>
            <a:r>
              <a:rPr lang="en" sz="2400" dirty="0" smtClean="0"/>
              <a:t>A local Git repository can be connected to one or more remote repositorie</a:t>
            </a:r>
            <a:endParaRPr lang="en-US" sz="2400" dirty="0" smtClean="0"/>
          </a:p>
          <a:p>
            <a:r>
              <a:rPr lang="en" sz="2400" b="1" dirty="0" smtClean="0">
                <a:latin typeface="Courier New"/>
                <a:cs typeface="Courier New"/>
              </a:rPr>
              <a:t>git remote add origin https://github.com/</a:t>
            </a:r>
            <a:r>
              <a:rPr lang="en-US" sz="2400" b="1" dirty="0" smtClean="0">
                <a:latin typeface="Courier New"/>
                <a:cs typeface="Courier New"/>
              </a:rPr>
              <a:t>username</a:t>
            </a:r>
            <a:r>
              <a:rPr lang="en" sz="2400" b="1" dirty="0" smtClean="0">
                <a:latin typeface="Courier New"/>
                <a:cs typeface="Courier New"/>
              </a:rPr>
              <a:t>/</a:t>
            </a:r>
            <a:r>
              <a:rPr lang="en-US" sz="2400" b="1" dirty="0" smtClean="0">
                <a:latin typeface="Courier New"/>
                <a:cs typeface="Courier New"/>
              </a:rPr>
              <a:t>reponame</a:t>
            </a:r>
          </a:p>
          <a:p>
            <a:r>
              <a:rPr lang="en" sz="2400" dirty="0" smtClean="0"/>
              <a:t>Check your work </a:t>
            </a:r>
            <a:r>
              <a:rPr lang="en" sz="2400" b="1" dirty="0" smtClean="0">
                <a:latin typeface="Courier New"/>
                <a:cs typeface="Courier New"/>
              </a:rPr>
              <a:t>git remote -v</a:t>
            </a:r>
          </a:p>
          <a:p>
            <a:endParaRPr lang="en" sz="2400" dirty="0" smtClean="0"/>
          </a:p>
          <a:p>
            <a:r>
              <a:rPr lang="en" sz="2400" dirty="0" smtClean="0"/>
              <a:t>Use the </a:t>
            </a:r>
            <a:r>
              <a:rPr lang="en-US" sz="2400" b="1" dirty="0" smtClean="0">
                <a:latin typeface="Courier New"/>
                <a:cs typeface="Courier New"/>
              </a:rPr>
              <a:t>https://</a:t>
            </a:r>
            <a:r>
              <a:rPr lang="en-US" sz="2400" dirty="0" smtClean="0"/>
              <a:t> </a:t>
            </a:r>
            <a:r>
              <a:rPr lang="en" sz="2400" dirty="0" smtClean="0"/>
              <a:t>protocol </a:t>
            </a:r>
            <a:r>
              <a:rPr lang="en-US" sz="2400" dirty="0"/>
              <a:t>(not </a:t>
            </a:r>
            <a:r>
              <a:rPr lang="en-US" sz="2400" b="1" dirty="0" err="1">
                <a:latin typeface="Courier New"/>
                <a:cs typeface="Courier New"/>
              </a:rPr>
              <a:t>git@</a:t>
            </a:r>
            <a:r>
              <a:rPr lang="en-US" sz="2400" b="1" dirty="0" err="1" smtClean="0">
                <a:latin typeface="Courier New"/>
                <a:cs typeface="Courier New"/>
              </a:rPr>
              <a:t>github.com</a:t>
            </a:r>
            <a:r>
              <a:rPr lang="en-US" sz="2400" dirty="0" smtClean="0"/>
              <a:t>) </a:t>
            </a:r>
            <a:r>
              <a:rPr lang="en" sz="2400" dirty="0" smtClean="0"/>
              <a:t>to connect to remote repositories until you have learned how to set up SSH</a:t>
            </a:r>
          </a:p>
          <a:p>
            <a:endParaRPr lang="en" sz="2400" dirty="0" smtClean="0"/>
          </a:p>
          <a:p>
            <a:r>
              <a:rPr lang="en" sz="2400" b="1" dirty="0" smtClean="0">
                <a:latin typeface="Courier New"/>
                <a:cs typeface="Courier New"/>
              </a:rPr>
              <a:t>git push origin master </a:t>
            </a:r>
            <a:r>
              <a:rPr lang="en-US" sz="2400" b="1" dirty="0" smtClean="0">
                <a:latin typeface="Courier New"/>
                <a:cs typeface="Courier New"/>
              </a:rPr>
              <a:t>- </a:t>
            </a:r>
            <a:r>
              <a:rPr lang="en" sz="2400" dirty="0" smtClean="0"/>
              <a:t>copies changes from a local repository to a remote repository</a:t>
            </a:r>
          </a:p>
          <a:p>
            <a:endParaRPr lang="en" sz="2400" dirty="0" smtClean="0"/>
          </a:p>
          <a:p>
            <a:r>
              <a:rPr lang="en" sz="2400" b="1" dirty="0" smtClean="0">
                <a:latin typeface="Courier New"/>
                <a:cs typeface="Courier New"/>
              </a:rPr>
              <a:t>git pull origin master </a:t>
            </a:r>
            <a:r>
              <a:rPr lang="en-US" sz="2400" b="1" dirty="0" smtClean="0">
                <a:latin typeface="Courier New"/>
                <a:cs typeface="Courier New"/>
              </a:rPr>
              <a:t>- </a:t>
            </a:r>
            <a:r>
              <a:rPr lang="en" sz="2400" dirty="0" smtClean="0"/>
              <a:t>copies changes from a remote repository to a local repository</a:t>
            </a:r>
            <a:endParaRPr lang="en" sz="2400" dirty="0"/>
          </a:p>
        </p:txBody>
      </p:sp>
      <p:pic>
        <p:nvPicPr>
          <p:cNvPr id="5" name="Picture 4"/>
          <p:cNvPicPr>
            <a:picLocks noChangeAspect="1"/>
          </p:cNvPicPr>
          <p:nvPr/>
        </p:nvPicPr>
        <p:blipFill>
          <a:blip r:embed="rId2"/>
          <a:stretch>
            <a:fillRect/>
          </a:stretch>
        </p:blipFill>
        <p:spPr>
          <a:xfrm>
            <a:off x="0" y="6294162"/>
            <a:ext cx="563837" cy="563837"/>
          </a:xfrm>
          <a:prstGeom prst="rect">
            <a:avLst/>
          </a:prstGeom>
        </p:spPr>
      </p:pic>
    </p:spTree>
    <p:extLst>
      <p:ext uri="{BB962C8B-B14F-4D97-AF65-F5344CB8AC3E}">
        <p14:creationId xmlns:p14="http://schemas.microsoft.com/office/powerpoint/2010/main" val="301714702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 dirty="0" smtClean="0"/>
              <a:t>Asynchronous Collaborating</a:t>
            </a:r>
            <a:endParaRPr lang="en" dirty="0"/>
          </a:p>
        </p:txBody>
      </p:sp>
      <p:pic>
        <p:nvPicPr>
          <p:cNvPr id="3" name="Picture 2"/>
          <p:cNvPicPr>
            <a:picLocks noChangeAspect="1"/>
          </p:cNvPicPr>
          <p:nvPr/>
        </p:nvPicPr>
        <p:blipFill>
          <a:blip r:embed="rId2"/>
          <a:stretch>
            <a:fillRect/>
          </a:stretch>
        </p:blipFill>
        <p:spPr>
          <a:xfrm>
            <a:off x="135397" y="3318903"/>
            <a:ext cx="3631705" cy="3347978"/>
          </a:xfrm>
          <a:prstGeom prst="rect">
            <a:avLst/>
          </a:prstGeom>
        </p:spPr>
      </p:pic>
      <p:pic>
        <p:nvPicPr>
          <p:cNvPr id="4" name="Picture 3"/>
          <p:cNvPicPr>
            <a:picLocks noChangeAspect="1"/>
          </p:cNvPicPr>
          <p:nvPr/>
        </p:nvPicPr>
        <p:blipFill>
          <a:blip r:embed="rId3"/>
          <a:stretch>
            <a:fillRect/>
          </a:stretch>
        </p:blipFill>
        <p:spPr>
          <a:xfrm>
            <a:off x="4759824" y="3126962"/>
            <a:ext cx="3802019" cy="3649174"/>
          </a:xfrm>
          <a:prstGeom prst="rect">
            <a:avLst/>
          </a:prstGeom>
        </p:spPr>
      </p:pic>
      <p:sp>
        <p:nvSpPr>
          <p:cNvPr id="5" name="Rectangle 4"/>
          <p:cNvSpPr/>
          <p:nvPr/>
        </p:nvSpPr>
        <p:spPr>
          <a:xfrm>
            <a:off x="457200" y="1314568"/>
            <a:ext cx="8229600" cy="1928733"/>
          </a:xfrm>
          <a:prstGeom prst="rect">
            <a:avLst/>
          </a:prstGeom>
        </p:spPr>
        <p:txBody>
          <a:bodyPr wrap="square">
            <a:spAutoFit/>
          </a:bodyPr>
          <a:lstStyle/>
          <a:p>
            <a:pPr marL="342900" indent="-342900">
              <a:lnSpc>
                <a:spcPct val="120000"/>
              </a:lnSpc>
              <a:buFont typeface="Arial"/>
              <a:buChar char="•"/>
            </a:pPr>
            <a:r>
              <a:rPr lang="en-US" sz="2000" dirty="0" smtClean="0"/>
              <a:t>               </a:t>
            </a:r>
            <a:r>
              <a:rPr lang="en" sz="2000" dirty="0" smtClean="0"/>
              <a:t>someone’s repository</a:t>
            </a:r>
            <a:r>
              <a:rPr lang="en-US" sz="2000" dirty="0" smtClean="0"/>
              <a:t> on </a:t>
            </a:r>
            <a:r>
              <a:rPr lang="en-US" sz="2000" dirty="0" err="1" smtClean="0"/>
              <a:t>GitHub</a:t>
            </a:r>
            <a:r>
              <a:rPr lang="en" sz="2000" dirty="0" smtClean="0"/>
              <a:t> – this is now YOUR copy</a:t>
            </a:r>
          </a:p>
          <a:p>
            <a:pPr marL="342900" indent="-342900">
              <a:lnSpc>
                <a:spcPct val="120000"/>
              </a:lnSpc>
              <a:buFont typeface="Arial"/>
              <a:buChar char="•"/>
            </a:pPr>
            <a:r>
              <a:rPr lang="en-US" sz="2000" b="1" dirty="0" err="1" smtClean="0">
                <a:latin typeface="Courier New"/>
                <a:cs typeface="Courier New"/>
              </a:rPr>
              <a:t>git</a:t>
            </a:r>
            <a:r>
              <a:rPr lang="en-US" sz="2000" b="1" dirty="0" smtClean="0">
                <a:latin typeface="Courier New"/>
                <a:cs typeface="Courier New"/>
              </a:rPr>
              <a:t> </a:t>
            </a:r>
            <a:r>
              <a:rPr lang="en" sz="2000" b="1" dirty="0" smtClean="0">
                <a:latin typeface="Courier New"/>
                <a:cs typeface="Courier New"/>
              </a:rPr>
              <a:t>clone </a:t>
            </a:r>
            <a:r>
              <a:rPr lang="en" sz="2000" dirty="0" smtClean="0"/>
              <a:t>it </a:t>
            </a:r>
            <a:r>
              <a:rPr lang="en-US" sz="2000" dirty="0" smtClean="0"/>
              <a:t>on your computer</a:t>
            </a:r>
            <a:endParaRPr lang="en" sz="2000" dirty="0" smtClean="0"/>
          </a:p>
          <a:p>
            <a:pPr marL="342900" indent="-342900">
              <a:lnSpc>
                <a:spcPct val="120000"/>
              </a:lnSpc>
              <a:buFont typeface="Arial"/>
              <a:buChar char="•"/>
            </a:pPr>
            <a:r>
              <a:rPr lang="en" sz="2000" dirty="0" smtClean="0"/>
              <a:t>Make changes</a:t>
            </a:r>
            <a:r>
              <a:rPr lang="en-US" sz="2000" dirty="0" smtClean="0"/>
              <a:t>, </a:t>
            </a:r>
            <a:r>
              <a:rPr lang="en-US" sz="2000" b="1" dirty="0" err="1" smtClean="0">
                <a:latin typeface="Courier New"/>
                <a:cs typeface="Courier New"/>
              </a:rPr>
              <a:t>git</a:t>
            </a:r>
            <a:r>
              <a:rPr lang="en-US" sz="2000" b="1" dirty="0" smtClean="0">
                <a:latin typeface="Courier New"/>
                <a:cs typeface="Courier New"/>
              </a:rPr>
              <a:t> add, </a:t>
            </a:r>
            <a:r>
              <a:rPr lang="en-US" sz="2000" b="1" dirty="0" err="1" smtClean="0">
                <a:latin typeface="Courier New"/>
                <a:cs typeface="Courier New"/>
              </a:rPr>
              <a:t>git</a:t>
            </a:r>
            <a:r>
              <a:rPr lang="en-US" sz="2000" b="1" dirty="0" smtClean="0">
                <a:latin typeface="Courier New"/>
                <a:cs typeface="Courier New"/>
              </a:rPr>
              <a:t> commit</a:t>
            </a:r>
            <a:endParaRPr lang="en" sz="2000" b="1" dirty="0" smtClean="0">
              <a:latin typeface="Courier New"/>
              <a:cs typeface="Courier New"/>
            </a:endParaRPr>
          </a:p>
          <a:p>
            <a:pPr marL="342900" indent="-342900">
              <a:lnSpc>
                <a:spcPct val="120000"/>
              </a:lnSpc>
              <a:buFont typeface="Arial"/>
              <a:buChar char="•"/>
            </a:pPr>
            <a:r>
              <a:rPr lang="en-US" sz="2000" b="1" dirty="0" err="1" smtClean="0">
                <a:latin typeface="Courier New"/>
                <a:cs typeface="Courier New"/>
              </a:rPr>
              <a:t>git</a:t>
            </a:r>
            <a:r>
              <a:rPr lang="en-US" sz="2000" b="1" dirty="0" smtClean="0">
                <a:latin typeface="Courier New"/>
                <a:cs typeface="Courier New"/>
              </a:rPr>
              <a:t> push</a:t>
            </a:r>
            <a:r>
              <a:rPr lang="en" sz="2000" b="1" dirty="0" smtClean="0">
                <a:latin typeface="Courier New"/>
                <a:cs typeface="Courier New"/>
              </a:rPr>
              <a:t> </a:t>
            </a:r>
            <a:r>
              <a:rPr lang="en" sz="2000" dirty="0" smtClean="0"/>
              <a:t>changes to your copy</a:t>
            </a:r>
          </a:p>
          <a:p>
            <a:pPr marL="342900" indent="-342900">
              <a:lnSpc>
                <a:spcPct val="120000"/>
              </a:lnSpc>
              <a:buFont typeface="Arial"/>
              <a:buChar char="•"/>
            </a:pPr>
            <a:r>
              <a:rPr lang="en" sz="2000" dirty="0" smtClean="0"/>
              <a:t>Create </a:t>
            </a:r>
            <a:r>
              <a:rPr lang="en-US" sz="2000" dirty="0" smtClean="0"/>
              <a:t>                   on </a:t>
            </a:r>
            <a:r>
              <a:rPr lang="en-US" sz="2000" dirty="0" err="1" smtClean="0"/>
              <a:t>GitHub</a:t>
            </a:r>
            <a:endParaRPr lang="en" sz="2000" dirty="0"/>
          </a:p>
        </p:txBody>
      </p:sp>
      <p:pic>
        <p:nvPicPr>
          <p:cNvPr id="6" name="Picture 5"/>
          <p:cNvPicPr>
            <a:picLocks noChangeAspect="1"/>
          </p:cNvPicPr>
          <p:nvPr/>
        </p:nvPicPr>
        <p:blipFill>
          <a:blip r:embed="rId4"/>
          <a:stretch>
            <a:fillRect/>
          </a:stretch>
        </p:blipFill>
        <p:spPr>
          <a:xfrm>
            <a:off x="813987" y="1314568"/>
            <a:ext cx="1079500" cy="495300"/>
          </a:xfrm>
          <a:prstGeom prst="rect">
            <a:avLst/>
          </a:prstGeom>
        </p:spPr>
      </p:pic>
      <p:pic>
        <p:nvPicPr>
          <p:cNvPr id="7" name="Picture 6"/>
          <p:cNvPicPr>
            <a:picLocks noChangeAspect="1"/>
          </p:cNvPicPr>
          <p:nvPr/>
        </p:nvPicPr>
        <p:blipFill>
          <a:blip r:embed="rId5"/>
          <a:stretch>
            <a:fillRect/>
          </a:stretch>
        </p:blipFill>
        <p:spPr>
          <a:xfrm>
            <a:off x="1741482" y="2875409"/>
            <a:ext cx="1267324" cy="357833"/>
          </a:xfrm>
          <a:prstGeom prst="rect">
            <a:avLst/>
          </a:prstGeom>
        </p:spPr>
      </p:pic>
    </p:spTree>
    <p:extLst>
      <p:ext uri="{BB962C8B-B14F-4D97-AF65-F5344CB8AC3E}">
        <p14:creationId xmlns:p14="http://schemas.microsoft.com/office/powerpoint/2010/main" val="310789917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306" y="274638"/>
            <a:ext cx="8751388" cy="1143000"/>
          </a:xfrm>
        </p:spPr>
        <p:txBody>
          <a:bodyPr>
            <a:normAutofit fontScale="90000"/>
          </a:bodyPr>
          <a:lstStyle/>
          <a:p>
            <a:r>
              <a:rPr lang="en-US" dirty="0" smtClean="0"/>
              <a:t>Keeping in sync with the owner’s repo</a:t>
            </a:r>
            <a:endParaRPr lang="en" dirty="0"/>
          </a:p>
        </p:txBody>
      </p:sp>
      <p:sp>
        <p:nvSpPr>
          <p:cNvPr id="3" name="Rectangle 2"/>
          <p:cNvSpPr/>
          <p:nvPr/>
        </p:nvSpPr>
        <p:spPr>
          <a:xfrm>
            <a:off x="395032" y="1530524"/>
            <a:ext cx="8748968" cy="5170645"/>
          </a:xfrm>
          <a:prstGeom prst="rect">
            <a:avLst/>
          </a:prstGeom>
        </p:spPr>
        <p:txBody>
          <a:bodyPr wrap="square">
            <a:spAutoFit/>
          </a:bodyPr>
          <a:lstStyle/>
          <a:p>
            <a:r>
              <a:rPr lang="en" sz="2200" dirty="0" smtClean="0"/>
              <a:t>Add a connection to the original owner’s repository</a:t>
            </a:r>
            <a:endParaRPr lang="en" sz="2200" b="1" dirty="0" smtClean="0">
              <a:latin typeface="Courier New"/>
              <a:cs typeface="Courier New"/>
            </a:endParaRPr>
          </a:p>
          <a:p>
            <a:r>
              <a:rPr lang="en" sz="2200" b="1" dirty="0" smtClean="0">
                <a:latin typeface="Courier New"/>
                <a:cs typeface="Courier New"/>
              </a:rPr>
              <a:t>git remote add upstream </a:t>
            </a:r>
            <a:r>
              <a:rPr lang="en-US" sz="2200" b="1" dirty="0" smtClean="0">
                <a:latin typeface="Courier New"/>
                <a:cs typeface="Courier New"/>
              </a:rPr>
              <a:t>https</a:t>
            </a:r>
            <a:r>
              <a:rPr lang="en" sz="2200" b="1" dirty="0" smtClean="0">
                <a:latin typeface="Courier New"/>
                <a:cs typeface="Courier New"/>
              </a:rPr>
              <a:t>://github.com/</a:t>
            </a:r>
            <a:r>
              <a:rPr lang="en-US" sz="2200" b="1" dirty="0" smtClean="0">
                <a:latin typeface="Courier New"/>
                <a:cs typeface="Courier New"/>
              </a:rPr>
              <a:t>username/</a:t>
            </a:r>
            <a:r>
              <a:rPr lang="en-US" sz="2200" b="1" dirty="0" err="1" smtClean="0">
                <a:latin typeface="Courier New"/>
                <a:cs typeface="Courier New"/>
              </a:rPr>
              <a:t>reponame</a:t>
            </a:r>
            <a:r>
              <a:rPr lang="en-US" sz="2200" b="1" dirty="0" smtClean="0">
                <a:latin typeface="Courier New"/>
                <a:cs typeface="Courier New"/>
              </a:rPr>
              <a:t> # upstream - alias to other repo</a:t>
            </a:r>
            <a:endParaRPr lang="en" sz="2200" b="1" dirty="0" smtClean="0">
              <a:latin typeface="Courier New"/>
              <a:cs typeface="Courier New"/>
            </a:endParaRPr>
          </a:p>
          <a:p>
            <a:endParaRPr lang="en-US" sz="2200" dirty="0" smtClean="0"/>
          </a:p>
          <a:p>
            <a:r>
              <a:rPr lang="en" sz="2200" b="1" dirty="0">
                <a:latin typeface="Courier New"/>
                <a:cs typeface="Courier New"/>
              </a:rPr>
              <a:t>git remote –</a:t>
            </a:r>
            <a:r>
              <a:rPr lang="en" sz="2200" b="1" dirty="0" smtClean="0">
                <a:latin typeface="Courier New"/>
                <a:cs typeface="Courier New"/>
              </a:rPr>
              <a:t>v</a:t>
            </a:r>
            <a:r>
              <a:rPr lang="en-US" sz="2200" b="1" dirty="0" smtClean="0">
                <a:latin typeface="Courier New"/>
                <a:cs typeface="Courier New"/>
              </a:rPr>
              <a:t> - </a:t>
            </a:r>
            <a:r>
              <a:rPr lang="en-US" sz="2200" dirty="0" smtClean="0"/>
              <a:t>check what you have</a:t>
            </a:r>
          </a:p>
          <a:p>
            <a:endParaRPr lang="en-US" sz="2200" dirty="0"/>
          </a:p>
          <a:p>
            <a:r>
              <a:rPr lang="en-US" sz="2200" b="1" dirty="0" err="1" smtClean="0">
                <a:latin typeface="Courier New"/>
                <a:cs typeface="Courier New"/>
              </a:rPr>
              <a:t>git</a:t>
            </a:r>
            <a:r>
              <a:rPr lang="en-US" sz="2200" b="1" dirty="0" smtClean="0">
                <a:latin typeface="Courier New"/>
                <a:cs typeface="Courier New"/>
              </a:rPr>
              <a:t> pull upstream master – </a:t>
            </a:r>
            <a:r>
              <a:rPr lang="en-US" sz="2200" dirty="0" smtClean="0"/>
              <a:t>pull changes from the owner’s repo</a:t>
            </a:r>
            <a:endParaRPr lang="en" sz="2200" dirty="0" smtClean="0"/>
          </a:p>
          <a:p>
            <a:endParaRPr lang="en-US" sz="2200" dirty="0" smtClean="0"/>
          </a:p>
          <a:p>
            <a:r>
              <a:rPr lang="en" sz="2200" dirty="0"/>
              <a:t>Make changes</a:t>
            </a:r>
            <a:r>
              <a:rPr lang="en-US" sz="2200" dirty="0"/>
              <a:t>, </a:t>
            </a:r>
            <a:r>
              <a:rPr lang="en-US" sz="2200" b="1" dirty="0" err="1">
                <a:latin typeface="Courier New"/>
                <a:cs typeface="Courier New"/>
              </a:rPr>
              <a:t>git</a:t>
            </a:r>
            <a:r>
              <a:rPr lang="en-US" sz="2200" b="1" dirty="0">
                <a:latin typeface="Courier New"/>
                <a:cs typeface="Courier New"/>
              </a:rPr>
              <a:t> add, </a:t>
            </a:r>
            <a:r>
              <a:rPr lang="en-US" sz="2200" b="1" dirty="0" err="1">
                <a:latin typeface="Courier New"/>
                <a:cs typeface="Courier New"/>
              </a:rPr>
              <a:t>git</a:t>
            </a:r>
            <a:r>
              <a:rPr lang="en-US" sz="2200" b="1" dirty="0">
                <a:latin typeface="Courier New"/>
                <a:cs typeface="Courier New"/>
              </a:rPr>
              <a:t> commit</a:t>
            </a:r>
            <a:endParaRPr lang="en" sz="2200" b="1" dirty="0">
              <a:latin typeface="Courier New"/>
              <a:cs typeface="Courier New"/>
            </a:endParaRPr>
          </a:p>
          <a:p>
            <a:endParaRPr lang="en" sz="2200" dirty="0" smtClean="0"/>
          </a:p>
          <a:p>
            <a:r>
              <a:rPr lang="en" sz="2200" b="1" dirty="0" smtClean="0">
                <a:latin typeface="Courier New"/>
                <a:cs typeface="Courier New"/>
              </a:rPr>
              <a:t>git push </a:t>
            </a:r>
            <a:r>
              <a:rPr lang="en" sz="2200" dirty="0" smtClean="0"/>
              <a:t>–</a:t>
            </a:r>
            <a:r>
              <a:rPr lang="en-US" sz="2200" dirty="0" smtClean="0"/>
              <a:t> push your changes</a:t>
            </a:r>
            <a:r>
              <a:rPr lang="en" sz="2200" dirty="0" smtClean="0"/>
              <a:t> to </a:t>
            </a:r>
            <a:r>
              <a:rPr lang="en-US" sz="2200" dirty="0" smtClean="0"/>
              <a:t>G</a:t>
            </a:r>
            <a:r>
              <a:rPr lang="en" sz="2200" dirty="0" smtClean="0"/>
              <a:t>it</a:t>
            </a:r>
            <a:r>
              <a:rPr lang="en-US" sz="2200" dirty="0" smtClean="0"/>
              <a:t>H</a:t>
            </a:r>
            <a:r>
              <a:rPr lang="en" sz="2200" dirty="0" smtClean="0"/>
              <a:t>ub. </a:t>
            </a:r>
            <a:endParaRPr lang="en-US" sz="2200" dirty="0" smtClean="0"/>
          </a:p>
          <a:p>
            <a:endParaRPr lang="en-US" sz="2200" dirty="0"/>
          </a:p>
          <a:p>
            <a:r>
              <a:rPr lang="en-US" sz="2200" dirty="0" smtClean="0"/>
              <a:t>Question: Where will they go? Can you do </a:t>
            </a:r>
            <a:r>
              <a:rPr lang="en-US" sz="2200" b="1" dirty="0" err="1" smtClean="0">
                <a:latin typeface="Courier New"/>
                <a:cs typeface="Courier New"/>
              </a:rPr>
              <a:t>git</a:t>
            </a:r>
            <a:r>
              <a:rPr lang="en-US" sz="2200" b="1" dirty="0" smtClean="0">
                <a:latin typeface="Courier New"/>
                <a:cs typeface="Courier New"/>
              </a:rPr>
              <a:t> push upstream master</a:t>
            </a:r>
            <a:r>
              <a:rPr lang="en-US" sz="2200" dirty="0" smtClean="0"/>
              <a:t>?</a:t>
            </a:r>
            <a:endParaRPr lang="en" sz="2200" dirty="0"/>
          </a:p>
        </p:txBody>
      </p:sp>
    </p:spTree>
    <p:extLst>
      <p:ext uri="{BB962C8B-B14F-4D97-AF65-F5344CB8AC3E}">
        <p14:creationId xmlns:p14="http://schemas.microsoft.com/office/powerpoint/2010/main" val="279682867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Create pull request</a:t>
            </a:r>
            <a:endParaRPr lang="en" dirty="0"/>
          </a:p>
        </p:txBody>
      </p:sp>
      <p:sp>
        <p:nvSpPr>
          <p:cNvPr id="3" name="Rectangle 2"/>
          <p:cNvSpPr/>
          <p:nvPr/>
        </p:nvSpPr>
        <p:spPr>
          <a:xfrm>
            <a:off x="457200" y="1443841"/>
            <a:ext cx="8229600" cy="3447098"/>
          </a:xfrm>
          <a:prstGeom prst="rect">
            <a:avLst/>
          </a:prstGeom>
        </p:spPr>
        <p:txBody>
          <a:bodyPr wrap="square">
            <a:spAutoFit/>
          </a:bodyPr>
          <a:lstStyle/>
          <a:p>
            <a:r>
              <a:rPr lang="en" sz="2000" dirty="0" smtClean="0"/>
              <a:t>Go to your version of the repository on </a:t>
            </a:r>
            <a:r>
              <a:rPr lang="en-US" sz="2000" dirty="0" smtClean="0"/>
              <a:t>G</a:t>
            </a:r>
            <a:r>
              <a:rPr lang="en" sz="2000" dirty="0" smtClean="0"/>
              <a:t>it</a:t>
            </a:r>
            <a:r>
              <a:rPr lang="en-US" sz="2000" dirty="0" smtClean="0"/>
              <a:t>H</a:t>
            </a:r>
            <a:r>
              <a:rPr lang="en" sz="2000" dirty="0" smtClean="0"/>
              <a:t>ub</a:t>
            </a:r>
          </a:p>
          <a:p>
            <a:endParaRPr lang="en" sz="2000" dirty="0" smtClean="0"/>
          </a:p>
          <a:p>
            <a:r>
              <a:rPr lang="en" sz="2000" dirty="0" smtClean="0"/>
              <a:t>Click the </a:t>
            </a:r>
            <a:r>
              <a:rPr lang="en-US" sz="2000" dirty="0" smtClean="0"/>
              <a:t>                              </a:t>
            </a:r>
            <a:r>
              <a:rPr lang="en" sz="2000" dirty="0" smtClean="0"/>
              <a:t>button at the top</a:t>
            </a:r>
          </a:p>
          <a:p>
            <a:endParaRPr lang="en" sz="2000" dirty="0" smtClean="0"/>
          </a:p>
          <a:p>
            <a:r>
              <a:rPr lang="en" sz="2000" dirty="0" smtClean="0"/>
              <a:t>Note that </a:t>
            </a:r>
            <a:r>
              <a:rPr lang="en-US" sz="2000" dirty="0" smtClean="0"/>
              <a:t>the owner’s </a:t>
            </a:r>
            <a:r>
              <a:rPr lang="en" sz="2000" dirty="0" smtClean="0"/>
              <a:t>repository will be on the left and your repository will be on the right</a:t>
            </a:r>
          </a:p>
          <a:p>
            <a:endParaRPr lang="en" sz="2000" dirty="0" smtClean="0"/>
          </a:p>
          <a:p>
            <a:r>
              <a:rPr lang="en" sz="2000" dirty="0" smtClean="0"/>
              <a:t>Click the </a:t>
            </a:r>
            <a:r>
              <a:rPr lang="en-US" sz="2000" dirty="0" smtClean="0"/>
              <a:t>                                </a:t>
            </a:r>
            <a:r>
              <a:rPr lang="en" sz="2000" dirty="0" smtClean="0"/>
              <a:t>button. Give a succinct and informative title, in the comment field give a short explanation of the changes and click the green button “Create pull request” again</a:t>
            </a:r>
          </a:p>
          <a:p>
            <a:endParaRPr lang="en" sz="2000" dirty="0"/>
          </a:p>
        </p:txBody>
      </p:sp>
      <p:pic>
        <p:nvPicPr>
          <p:cNvPr id="4" name="Picture 3"/>
          <p:cNvPicPr>
            <a:picLocks noChangeAspect="1"/>
          </p:cNvPicPr>
          <p:nvPr/>
        </p:nvPicPr>
        <p:blipFill>
          <a:blip r:embed="rId2"/>
          <a:stretch>
            <a:fillRect/>
          </a:stretch>
        </p:blipFill>
        <p:spPr>
          <a:xfrm>
            <a:off x="1575389" y="2011600"/>
            <a:ext cx="2057400" cy="508000"/>
          </a:xfrm>
          <a:prstGeom prst="rect">
            <a:avLst/>
          </a:prstGeom>
        </p:spPr>
      </p:pic>
      <p:pic>
        <p:nvPicPr>
          <p:cNvPr id="5" name="Picture 4"/>
          <p:cNvPicPr>
            <a:picLocks noChangeAspect="1"/>
          </p:cNvPicPr>
          <p:nvPr/>
        </p:nvPicPr>
        <p:blipFill>
          <a:blip r:embed="rId3"/>
          <a:stretch>
            <a:fillRect/>
          </a:stretch>
        </p:blipFill>
        <p:spPr>
          <a:xfrm>
            <a:off x="1575390" y="3528739"/>
            <a:ext cx="2205326" cy="462846"/>
          </a:xfrm>
          <a:prstGeom prst="rect">
            <a:avLst/>
          </a:prstGeom>
        </p:spPr>
      </p:pic>
      <p:pic>
        <p:nvPicPr>
          <p:cNvPr id="6" name="Picture 5"/>
          <p:cNvPicPr>
            <a:picLocks noChangeAspect="1"/>
          </p:cNvPicPr>
          <p:nvPr/>
        </p:nvPicPr>
        <p:blipFill>
          <a:blip r:embed="rId4"/>
          <a:stretch>
            <a:fillRect/>
          </a:stretch>
        </p:blipFill>
        <p:spPr>
          <a:xfrm>
            <a:off x="0" y="4692121"/>
            <a:ext cx="9144000" cy="2165879"/>
          </a:xfrm>
          <a:prstGeom prst="rect">
            <a:avLst/>
          </a:prstGeom>
        </p:spPr>
      </p:pic>
    </p:spTree>
    <p:extLst>
      <p:ext uri="{BB962C8B-B14F-4D97-AF65-F5344CB8AC3E}">
        <p14:creationId xmlns:p14="http://schemas.microsoft.com/office/powerpoint/2010/main" val="314055427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smtClean="0"/>
              <a:t>What others see/do with pull requests</a:t>
            </a:r>
            <a:endParaRPr lang="en" dirty="0"/>
          </a:p>
        </p:txBody>
      </p:sp>
      <p:sp>
        <p:nvSpPr>
          <p:cNvPr id="3" name="Rectangle 2"/>
          <p:cNvSpPr/>
          <p:nvPr/>
        </p:nvSpPr>
        <p:spPr>
          <a:xfrm>
            <a:off x="457199" y="1427219"/>
            <a:ext cx="8461412" cy="5262979"/>
          </a:xfrm>
          <a:prstGeom prst="rect">
            <a:avLst/>
          </a:prstGeom>
        </p:spPr>
        <p:txBody>
          <a:bodyPr wrap="square">
            <a:spAutoFit/>
          </a:bodyPr>
          <a:lstStyle/>
          <a:p>
            <a:r>
              <a:rPr lang="en-US" sz="2400" dirty="0" smtClean="0"/>
              <a:t>The owner goes to his </a:t>
            </a:r>
            <a:r>
              <a:rPr lang="en" sz="2400" dirty="0" smtClean="0"/>
              <a:t>version of the repository.</a:t>
            </a:r>
            <a:r>
              <a:rPr lang="en-US" sz="2400" dirty="0" smtClean="0"/>
              <a:t> </a:t>
            </a:r>
            <a:r>
              <a:rPr lang="en" sz="2400" dirty="0" smtClean="0"/>
              <a:t>Click</a:t>
            </a:r>
            <a:r>
              <a:rPr lang="en-US" sz="2400" dirty="0" smtClean="0"/>
              <a:t>s</a:t>
            </a:r>
            <a:r>
              <a:rPr lang="en" sz="2400" dirty="0" smtClean="0"/>
              <a:t> on </a:t>
            </a:r>
            <a:r>
              <a:rPr lang="en-US" sz="2400" dirty="0" smtClean="0"/>
              <a:t>                               			</a:t>
            </a:r>
            <a:r>
              <a:rPr lang="en-US" sz="2400" dirty="0"/>
              <a:t> </a:t>
            </a:r>
            <a:r>
              <a:rPr lang="en-US" sz="2400" dirty="0" smtClean="0"/>
              <a:t>  </a:t>
            </a:r>
            <a:r>
              <a:rPr lang="en" sz="2400" dirty="0" smtClean="0"/>
              <a:t>at the top</a:t>
            </a:r>
            <a:r>
              <a:rPr lang="en-US" sz="2400" dirty="0" smtClean="0"/>
              <a:t>. A list of pull requests made to his repo comes up</a:t>
            </a:r>
            <a:endParaRPr lang="en" sz="2400" dirty="0" smtClean="0"/>
          </a:p>
          <a:p>
            <a:endParaRPr lang="en" sz="2400" dirty="0" smtClean="0"/>
          </a:p>
          <a:p>
            <a:r>
              <a:rPr lang="en" sz="2400" dirty="0" smtClean="0"/>
              <a:t>Click on the particular request.</a:t>
            </a:r>
            <a:r>
              <a:rPr lang="en-US" sz="2400" dirty="0" smtClean="0"/>
              <a:t> The owner can </a:t>
            </a:r>
            <a:r>
              <a:rPr lang="en" sz="2400" dirty="0" smtClean="0"/>
              <a:t>see </a:t>
            </a:r>
            <a:r>
              <a:rPr lang="en-US" sz="2400" dirty="0" smtClean="0"/>
              <a:t>other’s </a:t>
            </a:r>
            <a:r>
              <a:rPr lang="en" sz="2400" dirty="0" smtClean="0"/>
              <a:t>comments on the pull request, and can click to see the exact changes</a:t>
            </a:r>
          </a:p>
          <a:p>
            <a:endParaRPr lang="en" sz="2400" dirty="0" smtClean="0"/>
          </a:p>
          <a:p>
            <a:r>
              <a:rPr lang="en" sz="2400" dirty="0" smtClean="0"/>
              <a:t>If </a:t>
            </a:r>
            <a:r>
              <a:rPr lang="en-US" sz="2400" dirty="0" smtClean="0"/>
              <a:t>the owner </a:t>
            </a:r>
            <a:r>
              <a:rPr lang="en" sz="2400" dirty="0" smtClean="0"/>
              <a:t>want</a:t>
            </a:r>
            <a:r>
              <a:rPr lang="en-US" sz="2400" dirty="0" smtClean="0"/>
              <a:t>s</a:t>
            </a:r>
            <a:r>
              <a:rPr lang="en" sz="2400" dirty="0" smtClean="0"/>
              <a:t> </a:t>
            </a:r>
            <a:r>
              <a:rPr lang="en-US" sz="2400" dirty="0" smtClean="0"/>
              <a:t>someone </a:t>
            </a:r>
            <a:r>
              <a:rPr lang="en" sz="2400" dirty="0" smtClean="0"/>
              <a:t>to make further changes before </a:t>
            </a:r>
            <a:r>
              <a:rPr lang="en-US" sz="2400" dirty="0" smtClean="0"/>
              <a:t>merging</a:t>
            </a:r>
            <a:r>
              <a:rPr lang="en" sz="2400" dirty="0" smtClean="0"/>
              <a:t>, </a:t>
            </a:r>
            <a:r>
              <a:rPr lang="en-US" sz="2400" dirty="0" smtClean="0"/>
              <a:t>he </a:t>
            </a:r>
            <a:r>
              <a:rPr lang="en" sz="2400" dirty="0" smtClean="0"/>
              <a:t>add a comment</a:t>
            </a:r>
          </a:p>
          <a:p>
            <a:endParaRPr lang="en" sz="2400" dirty="0" smtClean="0"/>
          </a:p>
          <a:p>
            <a:r>
              <a:rPr lang="en" sz="2400" dirty="0" smtClean="0"/>
              <a:t>If </a:t>
            </a:r>
            <a:r>
              <a:rPr lang="en-US" sz="2400" dirty="0" smtClean="0"/>
              <a:t>the owner</a:t>
            </a:r>
            <a:r>
              <a:rPr lang="en" sz="2400" dirty="0" smtClean="0"/>
              <a:t> hate</a:t>
            </a:r>
            <a:r>
              <a:rPr lang="en-US" sz="2400" dirty="0" smtClean="0"/>
              <a:t>s</a:t>
            </a:r>
            <a:r>
              <a:rPr lang="en" sz="2400" dirty="0" smtClean="0"/>
              <a:t> the idea, </a:t>
            </a:r>
            <a:r>
              <a:rPr lang="en-US" sz="2400" dirty="0" smtClean="0"/>
              <a:t>he </a:t>
            </a:r>
            <a:r>
              <a:rPr lang="en" sz="2400" dirty="0" smtClean="0"/>
              <a:t>just click the “Close” button</a:t>
            </a:r>
          </a:p>
          <a:p>
            <a:endParaRPr lang="en" sz="2400" dirty="0" smtClean="0"/>
          </a:p>
          <a:p>
            <a:r>
              <a:rPr lang="en" sz="2400" dirty="0" smtClean="0"/>
              <a:t>If </a:t>
            </a:r>
            <a:r>
              <a:rPr lang="en-US" sz="2400" dirty="0" smtClean="0"/>
              <a:t>the owner loves </a:t>
            </a:r>
            <a:r>
              <a:rPr lang="en" sz="2400" dirty="0" smtClean="0"/>
              <a:t>the </a:t>
            </a:r>
            <a:r>
              <a:rPr lang="en-US" sz="2400" dirty="0" smtClean="0"/>
              <a:t>idea</a:t>
            </a:r>
            <a:r>
              <a:rPr lang="en" sz="2400" dirty="0" smtClean="0"/>
              <a:t>, </a:t>
            </a:r>
            <a:r>
              <a:rPr lang="en-US" sz="2400" dirty="0" smtClean="0"/>
              <a:t>he </a:t>
            </a:r>
            <a:r>
              <a:rPr lang="en" sz="2400" dirty="0" smtClean="0"/>
              <a:t>click</a:t>
            </a:r>
            <a:r>
              <a:rPr lang="en-US" sz="2400" dirty="0" smtClean="0"/>
              <a:t>s</a:t>
            </a:r>
            <a:r>
              <a:rPr lang="en" sz="2400" dirty="0" smtClean="0"/>
              <a:t> the “Merge pull request</a:t>
            </a:r>
            <a:r>
              <a:rPr lang="en-US" sz="2400" dirty="0" smtClean="0"/>
              <a:t>”</a:t>
            </a:r>
            <a:endParaRPr lang="en" sz="2400" dirty="0" smtClean="0"/>
          </a:p>
        </p:txBody>
      </p:sp>
      <p:pic>
        <p:nvPicPr>
          <p:cNvPr id="4" name="Picture 3"/>
          <p:cNvPicPr>
            <a:picLocks noChangeAspect="1"/>
          </p:cNvPicPr>
          <p:nvPr/>
        </p:nvPicPr>
        <p:blipFill>
          <a:blip r:embed="rId2"/>
          <a:stretch>
            <a:fillRect/>
          </a:stretch>
        </p:blipFill>
        <p:spPr>
          <a:xfrm>
            <a:off x="457200" y="1805438"/>
            <a:ext cx="1600200" cy="457200"/>
          </a:xfrm>
          <a:prstGeom prst="rect">
            <a:avLst/>
          </a:prstGeom>
        </p:spPr>
      </p:pic>
    </p:spTree>
    <p:extLst>
      <p:ext uri="{BB962C8B-B14F-4D97-AF65-F5344CB8AC3E}">
        <p14:creationId xmlns:p14="http://schemas.microsoft.com/office/powerpoint/2010/main" val="219108565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 dirty="0" smtClean="0"/>
              <a:t>Track and resolve issues</a:t>
            </a:r>
            <a:endParaRPr lang="en" dirty="0"/>
          </a:p>
        </p:txBody>
      </p:sp>
      <p:sp>
        <p:nvSpPr>
          <p:cNvPr id="4" name="Content Placeholder 3"/>
          <p:cNvSpPr>
            <a:spLocks noGrp="1"/>
          </p:cNvSpPr>
          <p:nvPr>
            <p:ph idx="1"/>
          </p:nvPr>
        </p:nvSpPr>
        <p:spPr>
          <a:xfrm>
            <a:off x="457200" y="1600200"/>
            <a:ext cx="8229600" cy="5143500"/>
          </a:xfrm>
        </p:spPr>
        <p:txBody>
          <a:bodyPr>
            <a:normAutofit/>
          </a:bodyPr>
          <a:lstStyle/>
          <a:p>
            <a:r>
              <a:rPr lang="en" sz="2000" dirty="0"/>
              <a:t>Issues </a:t>
            </a:r>
            <a:r>
              <a:rPr lang="en" sz="2000" dirty="0" smtClean="0"/>
              <a:t>keep </a:t>
            </a:r>
            <a:r>
              <a:rPr lang="en" sz="2000" dirty="0"/>
              <a:t>track of tasks, enhancements, and bugs for your </a:t>
            </a:r>
            <a:r>
              <a:rPr lang="en" sz="2000" dirty="0" smtClean="0"/>
              <a:t>projects</a:t>
            </a:r>
          </a:p>
          <a:p>
            <a:r>
              <a:rPr lang="en" sz="2000" dirty="0" smtClean="0"/>
              <a:t>They can </a:t>
            </a:r>
            <a:r>
              <a:rPr lang="en" sz="2000" dirty="0"/>
              <a:t>be shared and discussed with the rest of your </a:t>
            </a:r>
            <a:r>
              <a:rPr lang="en" sz="2000" dirty="0" smtClean="0"/>
              <a:t>team</a:t>
            </a:r>
          </a:p>
          <a:p>
            <a:r>
              <a:rPr lang="en" sz="2000" dirty="0" smtClean="0"/>
              <a:t>Written in Markdown, can refer to @collaborator, #other_issue</a:t>
            </a:r>
          </a:p>
          <a:p>
            <a:endParaRPr lang="en" sz="2000" dirty="0"/>
          </a:p>
          <a:p>
            <a:endParaRPr lang="en" sz="2000" dirty="0" smtClean="0"/>
          </a:p>
          <a:p>
            <a:endParaRPr lang="en" sz="2000" dirty="0"/>
          </a:p>
          <a:p>
            <a:endParaRPr lang="en" sz="2000" dirty="0" smtClean="0"/>
          </a:p>
          <a:p>
            <a:endParaRPr lang="en" sz="2000" dirty="0"/>
          </a:p>
          <a:p>
            <a:endParaRPr lang="en" sz="2000" dirty="0" smtClean="0"/>
          </a:p>
          <a:p>
            <a:endParaRPr lang="en" sz="2000" dirty="0" smtClean="0"/>
          </a:p>
          <a:p>
            <a:r>
              <a:rPr lang="en" sz="2000" dirty="0" smtClean="0"/>
              <a:t>Can use commit messages to fix issues, e.g., “</a:t>
            </a:r>
            <a:r>
              <a:rPr lang="en" sz="2000" b="1" dirty="0" smtClean="0">
                <a:latin typeface="Courier New"/>
                <a:cs typeface="Courier New"/>
              </a:rPr>
              <a:t>Add missing tab, fix #100</a:t>
            </a:r>
            <a:r>
              <a:rPr lang="en" sz="2000" dirty="0" smtClean="0"/>
              <a:t>”. </a:t>
            </a:r>
            <a:r>
              <a:rPr lang="en" sz="2000" dirty="0"/>
              <a:t>Use any keyword, “</a:t>
            </a:r>
            <a:r>
              <a:rPr lang="en" sz="2000" b="1" dirty="0">
                <a:latin typeface="Courier New"/>
                <a:cs typeface="Courier New"/>
              </a:rPr>
              <a:t>Fixes</a:t>
            </a:r>
            <a:r>
              <a:rPr lang="en" sz="2000" dirty="0"/>
              <a:t>”, “</a:t>
            </a:r>
            <a:r>
              <a:rPr lang="en" sz="2000" b="1" dirty="0">
                <a:latin typeface="Courier New"/>
                <a:cs typeface="Courier New"/>
              </a:rPr>
              <a:t>Fixed</a:t>
            </a:r>
            <a:r>
              <a:rPr lang="en" sz="2000" dirty="0"/>
              <a:t>”, “</a:t>
            </a:r>
            <a:r>
              <a:rPr lang="en" sz="2000" b="1" dirty="0">
                <a:latin typeface="Courier New"/>
                <a:cs typeface="Courier New"/>
              </a:rPr>
              <a:t>Fix</a:t>
            </a:r>
            <a:r>
              <a:rPr lang="en" sz="2000" dirty="0"/>
              <a:t>”, “</a:t>
            </a:r>
            <a:r>
              <a:rPr lang="en" sz="2000" b="1" dirty="0">
                <a:latin typeface="Courier New"/>
                <a:cs typeface="Courier New"/>
              </a:rPr>
              <a:t>Closes</a:t>
            </a:r>
            <a:r>
              <a:rPr lang="en" sz="2000" dirty="0"/>
              <a:t>”, “</a:t>
            </a:r>
            <a:r>
              <a:rPr lang="en" sz="2000" b="1" dirty="0">
                <a:latin typeface="Courier New"/>
                <a:cs typeface="Courier New"/>
              </a:rPr>
              <a:t>Closed</a:t>
            </a:r>
            <a:r>
              <a:rPr lang="en" sz="2000" dirty="0"/>
              <a:t>”, or “</a:t>
            </a:r>
            <a:r>
              <a:rPr lang="en" sz="2000" b="1" dirty="0">
                <a:latin typeface="Courier New"/>
                <a:cs typeface="Courier New"/>
              </a:rPr>
              <a:t>Close</a:t>
            </a:r>
            <a:r>
              <a:rPr lang="en" sz="2000" dirty="0" smtClean="0"/>
              <a:t>”</a:t>
            </a:r>
            <a:endParaRPr lang="en" sz="2000" dirty="0"/>
          </a:p>
        </p:txBody>
      </p:sp>
      <p:pic>
        <p:nvPicPr>
          <p:cNvPr id="5" name="Picture 4"/>
          <p:cNvPicPr>
            <a:picLocks noChangeAspect="1"/>
          </p:cNvPicPr>
          <p:nvPr/>
        </p:nvPicPr>
        <p:blipFill>
          <a:blip r:embed="rId2"/>
          <a:stretch>
            <a:fillRect/>
          </a:stretch>
        </p:blipFill>
        <p:spPr>
          <a:xfrm>
            <a:off x="381000" y="3190343"/>
            <a:ext cx="8229600" cy="2333572"/>
          </a:xfrm>
          <a:prstGeom prst="rect">
            <a:avLst/>
          </a:prstGeom>
        </p:spPr>
      </p:pic>
      <p:sp>
        <p:nvSpPr>
          <p:cNvPr id="6" name="Rectangle 5"/>
          <p:cNvSpPr/>
          <p:nvPr/>
        </p:nvSpPr>
        <p:spPr>
          <a:xfrm>
            <a:off x="1104900" y="3190343"/>
            <a:ext cx="996950" cy="416457"/>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
          </a:p>
        </p:txBody>
      </p:sp>
    </p:spTree>
    <p:extLst>
      <p:ext uri="{BB962C8B-B14F-4D97-AF65-F5344CB8AC3E}">
        <p14:creationId xmlns:p14="http://schemas.microsoft.com/office/powerpoint/2010/main" val="21025357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Rstudio and GitHub</a:t>
            </a:r>
            <a:endParaRPr lang="en" dirty="0"/>
          </a:p>
        </p:txBody>
      </p:sp>
      <p:sp>
        <p:nvSpPr>
          <p:cNvPr id="3" name="Rectangle 2"/>
          <p:cNvSpPr/>
          <p:nvPr/>
        </p:nvSpPr>
        <p:spPr>
          <a:xfrm>
            <a:off x="457200" y="1443841"/>
            <a:ext cx="8229600" cy="1015663"/>
          </a:xfrm>
          <a:prstGeom prst="rect">
            <a:avLst/>
          </a:prstGeom>
        </p:spPr>
        <p:txBody>
          <a:bodyPr wrap="square">
            <a:spAutoFit/>
          </a:bodyPr>
          <a:lstStyle/>
          <a:p>
            <a:r>
              <a:rPr lang="en" sz="2000" dirty="0" smtClean="0"/>
              <a:t>RStudio has built-in facilities for git and GitHub</a:t>
            </a:r>
            <a:r>
              <a:rPr lang="en-US" sz="2000" dirty="0" smtClean="0"/>
              <a:t>. Set up </a:t>
            </a:r>
            <a:r>
              <a:rPr lang="en-US" sz="2000" dirty="0" err="1" smtClean="0"/>
              <a:t>git</a:t>
            </a:r>
            <a:r>
              <a:rPr lang="en-US" sz="2000" dirty="0" smtClean="0"/>
              <a:t> in </a:t>
            </a:r>
            <a:r>
              <a:rPr lang="en-US" sz="2000" i="1" dirty="0" smtClean="0"/>
              <a:t>Tools/</a:t>
            </a:r>
            <a:r>
              <a:rPr lang="en-US" sz="2000" i="1" dirty="0"/>
              <a:t>G</a:t>
            </a:r>
            <a:r>
              <a:rPr lang="en-US" sz="2000" i="1" dirty="0" smtClean="0"/>
              <a:t>lobal Options</a:t>
            </a:r>
          </a:p>
          <a:p>
            <a:endParaRPr lang="en-US" sz="2000" i="1" dirty="0"/>
          </a:p>
        </p:txBody>
      </p:sp>
      <p:pic>
        <p:nvPicPr>
          <p:cNvPr id="4" name="Picture 3"/>
          <p:cNvPicPr>
            <a:picLocks noChangeAspect="1"/>
          </p:cNvPicPr>
          <p:nvPr/>
        </p:nvPicPr>
        <p:blipFill>
          <a:blip r:embed="rId2"/>
          <a:stretch>
            <a:fillRect/>
          </a:stretch>
        </p:blipFill>
        <p:spPr>
          <a:xfrm>
            <a:off x="4572000" y="2176613"/>
            <a:ext cx="4368800" cy="3390900"/>
          </a:xfrm>
          <a:prstGeom prst="rect">
            <a:avLst/>
          </a:prstGeom>
        </p:spPr>
      </p:pic>
      <p:sp>
        <p:nvSpPr>
          <p:cNvPr id="5" name="Rectangle 4"/>
          <p:cNvSpPr/>
          <p:nvPr/>
        </p:nvSpPr>
        <p:spPr>
          <a:xfrm>
            <a:off x="457200" y="2498232"/>
            <a:ext cx="4006770" cy="3170099"/>
          </a:xfrm>
          <a:prstGeom prst="rect">
            <a:avLst/>
          </a:prstGeom>
        </p:spPr>
        <p:txBody>
          <a:bodyPr wrap="square">
            <a:spAutoFit/>
          </a:bodyPr>
          <a:lstStyle/>
          <a:p>
            <a:r>
              <a:rPr lang="en-US" sz="2000" dirty="0"/>
              <a:t>Your </a:t>
            </a:r>
            <a:r>
              <a:rPr lang="en-US" sz="2000" dirty="0" err="1"/>
              <a:t>Rstudio</a:t>
            </a:r>
            <a:r>
              <a:rPr lang="en-US" sz="2000" dirty="0"/>
              <a:t> project can be your </a:t>
            </a:r>
            <a:r>
              <a:rPr lang="en-US" sz="2000" dirty="0" err="1"/>
              <a:t>git</a:t>
            </a:r>
            <a:r>
              <a:rPr lang="en-US" sz="2000" dirty="0"/>
              <a:t> </a:t>
            </a:r>
            <a:r>
              <a:rPr lang="en-US" sz="2000" dirty="0" smtClean="0"/>
              <a:t>repository</a:t>
            </a:r>
          </a:p>
          <a:p>
            <a:endParaRPr lang="en-US" sz="2000" dirty="0"/>
          </a:p>
          <a:p>
            <a:pPr marL="285750" indent="-285750">
              <a:buFont typeface="Arial"/>
              <a:buChar char="•"/>
            </a:pPr>
            <a:r>
              <a:rPr lang="en-US" sz="2000" dirty="0"/>
              <a:t>Create a project with checkbox “Create a </a:t>
            </a:r>
            <a:r>
              <a:rPr lang="en-US" sz="2000" dirty="0" err="1"/>
              <a:t>git</a:t>
            </a:r>
            <a:r>
              <a:rPr lang="en-US" sz="2000" dirty="0"/>
              <a:t> repository” </a:t>
            </a:r>
            <a:r>
              <a:rPr lang="en-US" sz="2000" dirty="0" smtClean="0"/>
              <a:t>checked</a:t>
            </a:r>
          </a:p>
          <a:p>
            <a:pPr marL="285750" indent="-285750">
              <a:buFont typeface="Arial"/>
              <a:buChar char="•"/>
            </a:pPr>
            <a:endParaRPr lang="en-US" sz="2000" dirty="0"/>
          </a:p>
          <a:p>
            <a:pPr marL="285750" indent="-285750">
              <a:buFont typeface="Arial"/>
              <a:buChar char="•"/>
            </a:pPr>
            <a:r>
              <a:rPr lang="en-US" sz="2000" dirty="0"/>
              <a:t>Add existing project to version control by selecting </a:t>
            </a:r>
            <a:r>
              <a:rPr lang="en-US" sz="2000" dirty="0" err="1"/>
              <a:t>git</a:t>
            </a:r>
            <a:r>
              <a:rPr lang="en-US" sz="2000" dirty="0"/>
              <a:t> in </a:t>
            </a:r>
            <a:r>
              <a:rPr lang="en-US" sz="2000" i="1" dirty="0"/>
              <a:t>Tools/Version control/Project setup</a:t>
            </a:r>
            <a:endParaRPr lang="en" sz="2000" i="1" dirty="0"/>
          </a:p>
        </p:txBody>
      </p:sp>
      <p:pic>
        <p:nvPicPr>
          <p:cNvPr id="6" name="Picture 5"/>
          <p:cNvPicPr>
            <a:picLocks noChangeAspect="1"/>
          </p:cNvPicPr>
          <p:nvPr/>
        </p:nvPicPr>
        <p:blipFill>
          <a:blip r:embed="rId3"/>
          <a:stretch>
            <a:fillRect/>
          </a:stretch>
        </p:blipFill>
        <p:spPr>
          <a:xfrm>
            <a:off x="0" y="6294162"/>
            <a:ext cx="563837" cy="563837"/>
          </a:xfrm>
          <a:prstGeom prst="rect">
            <a:avLst/>
          </a:prstGeom>
        </p:spPr>
      </p:pic>
    </p:spTree>
    <p:extLst>
      <p:ext uri="{BB962C8B-B14F-4D97-AF65-F5344CB8AC3E}">
        <p14:creationId xmlns:p14="http://schemas.microsoft.com/office/powerpoint/2010/main" val="282171065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 dirty="0" smtClean="0"/>
              <a:t>Rstudio and GitHub</a:t>
            </a:r>
            <a:endParaRPr lang="en" dirty="0"/>
          </a:p>
        </p:txBody>
      </p:sp>
      <p:sp>
        <p:nvSpPr>
          <p:cNvPr id="8" name="TextBox 7"/>
          <p:cNvSpPr txBox="1"/>
          <p:nvPr/>
        </p:nvSpPr>
        <p:spPr>
          <a:xfrm>
            <a:off x="457200" y="1417638"/>
            <a:ext cx="8229600" cy="2667397"/>
          </a:xfrm>
          <a:prstGeom prst="rect">
            <a:avLst/>
          </a:prstGeom>
          <a:noFill/>
        </p:spPr>
        <p:txBody>
          <a:bodyPr wrap="square" rtlCol="0">
            <a:spAutoFit/>
          </a:bodyPr>
          <a:lstStyle/>
          <a:p>
            <a:pPr>
              <a:lnSpc>
                <a:spcPct val="120000"/>
              </a:lnSpc>
            </a:pPr>
            <a:r>
              <a:rPr lang="en" sz="2000" dirty="0" smtClean="0"/>
              <a:t>Basic commands are available</a:t>
            </a:r>
          </a:p>
          <a:p>
            <a:pPr marL="285750" indent="-285750">
              <a:lnSpc>
                <a:spcPct val="120000"/>
              </a:lnSpc>
              <a:buFont typeface="Arial"/>
              <a:buChar char="•"/>
            </a:pPr>
            <a:r>
              <a:rPr lang="en" sz="2000" dirty="0" smtClean="0"/>
              <a:t>See which files are untracked, modified, stage</a:t>
            </a:r>
          </a:p>
          <a:p>
            <a:pPr marL="285750" indent="-285750">
              <a:lnSpc>
                <a:spcPct val="120000"/>
              </a:lnSpc>
              <a:buFont typeface="Arial"/>
              <a:buChar char="•"/>
            </a:pPr>
            <a:r>
              <a:rPr lang="en" sz="2000" dirty="0" smtClean="0"/>
              <a:t>What branch you are in</a:t>
            </a:r>
          </a:p>
          <a:p>
            <a:pPr marL="285750" indent="-285750">
              <a:lnSpc>
                <a:spcPct val="120000"/>
              </a:lnSpc>
              <a:buFont typeface="Arial"/>
              <a:buChar char="•"/>
            </a:pPr>
            <a:r>
              <a:rPr lang="en" sz="2000" dirty="0" smtClean="0"/>
              <a:t>Add files, commit, push/pull</a:t>
            </a:r>
          </a:p>
          <a:p>
            <a:pPr marL="285750" indent="-285750">
              <a:lnSpc>
                <a:spcPct val="120000"/>
              </a:lnSpc>
              <a:buFont typeface="Arial"/>
              <a:buChar char="•"/>
            </a:pPr>
            <a:r>
              <a:rPr lang="en" sz="2000" dirty="0" smtClean="0"/>
              <a:t>See differences, history</a:t>
            </a:r>
          </a:p>
          <a:p>
            <a:pPr marL="285750" indent="-285750">
              <a:lnSpc>
                <a:spcPct val="120000"/>
              </a:lnSpc>
              <a:buFont typeface="Arial"/>
              <a:buChar char="•"/>
            </a:pPr>
            <a:r>
              <a:rPr lang="en" sz="2000" dirty="0" smtClean="0"/>
              <a:t>Revert changes, ignore files</a:t>
            </a:r>
          </a:p>
          <a:p>
            <a:pPr marL="285750" indent="-285750">
              <a:lnSpc>
                <a:spcPct val="120000"/>
              </a:lnSpc>
              <a:buFont typeface="Arial"/>
              <a:buChar char="•"/>
            </a:pPr>
            <a:r>
              <a:rPr lang="en" sz="2000" dirty="0" smtClean="0"/>
              <a:t>For heavy lifting git, use shell</a:t>
            </a:r>
            <a:endParaRPr lang="en" sz="2000" dirty="0"/>
          </a:p>
        </p:txBody>
      </p:sp>
      <p:pic>
        <p:nvPicPr>
          <p:cNvPr id="9" name="Picture 8"/>
          <p:cNvPicPr>
            <a:picLocks noChangeAspect="1"/>
          </p:cNvPicPr>
          <p:nvPr/>
        </p:nvPicPr>
        <p:blipFill>
          <a:blip r:embed="rId2"/>
          <a:stretch>
            <a:fillRect/>
          </a:stretch>
        </p:blipFill>
        <p:spPr>
          <a:xfrm>
            <a:off x="215900" y="4459767"/>
            <a:ext cx="8712200" cy="2197100"/>
          </a:xfrm>
          <a:prstGeom prst="rect">
            <a:avLst/>
          </a:prstGeom>
        </p:spPr>
      </p:pic>
    </p:spTree>
    <p:extLst>
      <p:ext uri="{BB962C8B-B14F-4D97-AF65-F5344CB8AC3E}">
        <p14:creationId xmlns:p14="http://schemas.microsoft.com/office/powerpoint/2010/main" val="251830827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 analysis the right way</a:t>
            </a:r>
            <a:endParaRPr lang="en" dirty="0"/>
          </a:p>
        </p:txBody>
      </p:sp>
      <p:sp>
        <p:nvSpPr>
          <p:cNvPr id="3" name="Rectangle 2"/>
          <p:cNvSpPr/>
          <p:nvPr/>
        </p:nvSpPr>
        <p:spPr>
          <a:xfrm>
            <a:off x="914400" y="6611779"/>
            <a:ext cx="8229600" cy="246221"/>
          </a:xfrm>
          <a:prstGeom prst="rect">
            <a:avLst/>
          </a:prstGeom>
        </p:spPr>
        <p:txBody>
          <a:bodyPr wrap="square">
            <a:spAutoFit/>
          </a:bodyPr>
          <a:lstStyle/>
          <a:p>
            <a:pPr algn="r"/>
            <a:r>
              <a:rPr lang="en" sz="1000" dirty="0">
                <a:hlinkClick r:id="rId2"/>
              </a:rPr>
              <a:t>https://aws.amazon.com/blogs/aws/building-bridges-for-better-cancer-treatment-with-the-fred-hutchinson-cancer-research-center</a:t>
            </a:r>
            <a:r>
              <a:rPr lang="en" sz="1000" dirty="0" smtClean="0">
                <a:hlinkClick r:id="rId2"/>
              </a:rPr>
              <a:t>/</a:t>
            </a:r>
            <a:r>
              <a:rPr lang="en" sz="1000" dirty="0" smtClean="0"/>
              <a:t> </a:t>
            </a:r>
            <a:endParaRPr lang="en" sz="1000" dirty="0"/>
          </a:p>
        </p:txBody>
      </p:sp>
      <p:pic>
        <p:nvPicPr>
          <p:cNvPr id="4" name="Picture 3"/>
          <p:cNvPicPr>
            <a:picLocks noChangeAspect="1"/>
          </p:cNvPicPr>
          <p:nvPr/>
        </p:nvPicPr>
        <p:blipFill>
          <a:blip r:embed="rId3"/>
          <a:stretch>
            <a:fillRect/>
          </a:stretch>
        </p:blipFill>
        <p:spPr>
          <a:xfrm>
            <a:off x="457200" y="1317901"/>
            <a:ext cx="8186410" cy="5293878"/>
          </a:xfrm>
          <a:prstGeom prst="rect">
            <a:avLst/>
          </a:prstGeom>
        </p:spPr>
      </p:pic>
    </p:spTree>
    <p:extLst>
      <p:ext uri="{BB962C8B-B14F-4D97-AF65-F5344CB8AC3E}">
        <p14:creationId xmlns:p14="http://schemas.microsoft.com/office/powerpoint/2010/main" val="309365872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What is Git</a:t>
            </a:r>
            <a:endParaRPr lang="en" dirty="0"/>
          </a:p>
        </p:txBody>
      </p:sp>
      <p:sp>
        <p:nvSpPr>
          <p:cNvPr id="3" name="TextBox 2"/>
          <p:cNvSpPr txBox="1"/>
          <p:nvPr/>
        </p:nvSpPr>
        <p:spPr>
          <a:xfrm>
            <a:off x="568378" y="1252736"/>
            <a:ext cx="8214835" cy="4512004"/>
          </a:xfrm>
          <a:prstGeom prst="rect">
            <a:avLst/>
          </a:prstGeom>
          <a:noFill/>
        </p:spPr>
        <p:txBody>
          <a:bodyPr wrap="square" rtlCol="0">
            <a:spAutoFit/>
          </a:bodyPr>
          <a:lstStyle/>
          <a:p>
            <a:pPr marL="285750" indent="-285750">
              <a:lnSpc>
                <a:spcPct val="120000"/>
              </a:lnSpc>
              <a:buFont typeface="Arial"/>
              <a:buChar char="•"/>
            </a:pPr>
            <a:r>
              <a:rPr lang="en" sz="2400" dirty="0" smtClean="0"/>
              <a:t>Git is an open-source distributed version control system</a:t>
            </a:r>
            <a:endParaRPr lang="en-US" sz="2400" dirty="0" smtClean="0"/>
          </a:p>
          <a:p>
            <a:pPr marL="742950" lvl="1" indent="-285750">
              <a:lnSpc>
                <a:spcPct val="120000"/>
              </a:lnSpc>
              <a:buFont typeface="Arial"/>
              <a:buChar char="•"/>
            </a:pPr>
            <a:r>
              <a:rPr lang="en" sz="2400" dirty="0" smtClean="0"/>
              <a:t>Developed by Linus Torvalds (developer of Linux)</a:t>
            </a:r>
          </a:p>
          <a:p>
            <a:pPr marL="285750" indent="-285750">
              <a:lnSpc>
                <a:spcPct val="120000"/>
              </a:lnSpc>
              <a:buFont typeface="Arial"/>
              <a:buChar char="•"/>
            </a:pPr>
            <a:r>
              <a:rPr lang="en" sz="2400" dirty="0" smtClean="0"/>
              <a:t>Distributed, distinct from centralized (subversion)</a:t>
            </a:r>
            <a:endParaRPr lang="en-US" sz="2400" dirty="0" smtClean="0"/>
          </a:p>
          <a:p>
            <a:pPr marL="742950" lvl="1" indent="-285750">
              <a:lnSpc>
                <a:spcPct val="120000"/>
              </a:lnSpc>
              <a:buFont typeface="Arial"/>
              <a:buChar char="•"/>
            </a:pPr>
            <a:r>
              <a:rPr lang="en" sz="2400" dirty="0" smtClean="0"/>
              <a:t>Authors can work asynchronously without being connected to a central server and synchronize their changes when possible</a:t>
            </a:r>
          </a:p>
          <a:p>
            <a:pPr marL="285750" indent="-285750">
              <a:lnSpc>
                <a:spcPct val="120000"/>
              </a:lnSpc>
              <a:buFont typeface="Arial"/>
              <a:buChar char="•"/>
            </a:pPr>
            <a:r>
              <a:rPr lang="en" sz="2400" dirty="0" smtClean="0"/>
              <a:t>Complete audit trail of changes, including authorship</a:t>
            </a:r>
          </a:p>
          <a:p>
            <a:pPr marL="285750" indent="-285750">
              <a:lnSpc>
                <a:spcPct val="120000"/>
              </a:lnSpc>
              <a:buFont typeface="Arial"/>
              <a:buChar char="•"/>
            </a:pPr>
            <a:r>
              <a:rPr lang="en" sz="2400" dirty="0" smtClean="0"/>
              <a:t>Freedom to explore new ideas without disturbing the main line of work</a:t>
            </a:r>
          </a:p>
          <a:p>
            <a:pPr marL="285750" indent="-285750">
              <a:lnSpc>
                <a:spcPct val="120000"/>
              </a:lnSpc>
              <a:buFont typeface="Arial"/>
              <a:buChar char="•"/>
            </a:pPr>
            <a:r>
              <a:rPr lang="en" sz="2400" dirty="0" smtClean="0"/>
              <a:t>Collaborate with elegance – on any file at any time</a:t>
            </a:r>
            <a:endParaRPr lang="en" sz="2400" dirty="0"/>
          </a:p>
        </p:txBody>
      </p:sp>
      <p:pic>
        <p:nvPicPr>
          <p:cNvPr id="5" name="Picture 4"/>
          <p:cNvPicPr>
            <a:picLocks noChangeAspect="1"/>
          </p:cNvPicPr>
          <p:nvPr/>
        </p:nvPicPr>
        <p:blipFill>
          <a:blip r:embed="rId2"/>
          <a:stretch>
            <a:fillRect/>
          </a:stretch>
        </p:blipFill>
        <p:spPr>
          <a:xfrm>
            <a:off x="3175000" y="5689600"/>
            <a:ext cx="2794000" cy="1168400"/>
          </a:xfrm>
          <a:prstGeom prst="rect">
            <a:avLst/>
          </a:prstGeom>
        </p:spPr>
      </p:pic>
      <p:sp>
        <p:nvSpPr>
          <p:cNvPr id="6" name="Rectangle 5"/>
          <p:cNvSpPr/>
          <p:nvPr/>
        </p:nvSpPr>
        <p:spPr>
          <a:xfrm>
            <a:off x="7234541" y="6611779"/>
            <a:ext cx="1909459" cy="246221"/>
          </a:xfrm>
          <a:prstGeom prst="rect">
            <a:avLst/>
          </a:prstGeom>
        </p:spPr>
        <p:txBody>
          <a:bodyPr wrap="none">
            <a:spAutoFit/>
          </a:bodyPr>
          <a:lstStyle/>
          <a:p>
            <a:pPr algn="r"/>
            <a:r>
              <a:rPr lang="en" sz="1000" dirty="0" smtClean="0">
                <a:hlinkClick r:id="rId3"/>
              </a:rPr>
              <a:t>https://git-scm.com/downloads</a:t>
            </a:r>
            <a:r>
              <a:rPr lang="en" sz="1000" dirty="0" smtClean="0"/>
              <a:t> </a:t>
            </a:r>
            <a:endParaRPr lang="en" sz="1000" dirty="0"/>
          </a:p>
        </p:txBody>
      </p:sp>
    </p:spTree>
    <p:extLst>
      <p:ext uri="{BB962C8B-B14F-4D97-AF65-F5344CB8AC3E}">
        <p14:creationId xmlns:p14="http://schemas.microsoft.com/office/powerpoint/2010/main" val="330621283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91337" y="2815806"/>
            <a:ext cx="8361342" cy="2800767"/>
          </a:xfrm>
          <a:prstGeom prst="rect">
            <a:avLst/>
          </a:prstGeom>
          <a:noFill/>
        </p:spPr>
        <p:txBody>
          <a:bodyPr wrap="square" rtlCol="0">
            <a:spAutoFit/>
          </a:bodyPr>
          <a:lstStyle/>
          <a:p>
            <a:pPr algn="ctr"/>
            <a:r>
              <a:rPr lang="en-US" sz="4400" b="1" dirty="0" smtClean="0">
                <a:latin typeface="Arial"/>
                <a:cs typeface="Arial"/>
              </a:rPr>
              <a:t>SEAMLESS INTERACTION WITH GITHUB</a:t>
            </a:r>
          </a:p>
          <a:p>
            <a:pPr algn="ctr"/>
            <a:r>
              <a:rPr lang="en-US" sz="4400" b="1" dirty="0" smtClean="0">
                <a:latin typeface="Arial"/>
                <a:cs typeface="Arial"/>
              </a:rPr>
              <a:t>password-less login to any SSH connection</a:t>
            </a:r>
            <a:endParaRPr lang="en" sz="4400" b="1" dirty="0">
              <a:latin typeface="Arial"/>
              <a:cs typeface="Arial"/>
            </a:endParaRPr>
          </a:p>
        </p:txBody>
      </p:sp>
    </p:spTree>
    <p:extLst>
      <p:ext uri="{BB962C8B-B14F-4D97-AF65-F5344CB8AC3E}">
        <p14:creationId xmlns:p14="http://schemas.microsoft.com/office/powerpoint/2010/main" val="239541573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Encryption concepts</a:t>
            </a:r>
            <a:endParaRPr lang="en" dirty="0"/>
          </a:p>
        </p:txBody>
      </p:sp>
      <p:sp>
        <p:nvSpPr>
          <p:cNvPr id="3" name="Rectangle 2"/>
          <p:cNvSpPr/>
          <p:nvPr/>
        </p:nvSpPr>
        <p:spPr>
          <a:xfrm>
            <a:off x="6182302" y="6611779"/>
            <a:ext cx="2961698" cy="246221"/>
          </a:xfrm>
          <a:prstGeom prst="rect">
            <a:avLst/>
          </a:prstGeom>
        </p:spPr>
        <p:txBody>
          <a:bodyPr wrap="square">
            <a:spAutoFit/>
          </a:bodyPr>
          <a:lstStyle/>
          <a:p>
            <a:pPr algn="r"/>
            <a:r>
              <a:rPr lang="en" sz="1000" dirty="0" smtClean="0">
                <a:hlinkClick r:id="rId3"/>
              </a:rPr>
              <a:t>https://wogan.me/tag/public-key-encryption/</a:t>
            </a:r>
            <a:r>
              <a:rPr lang="en-US" sz="1000" dirty="0" smtClean="0"/>
              <a:t> </a:t>
            </a:r>
            <a:endParaRPr lang="en" sz="1000" dirty="0"/>
          </a:p>
        </p:txBody>
      </p:sp>
      <p:sp>
        <p:nvSpPr>
          <p:cNvPr id="4" name="TextBox 3"/>
          <p:cNvSpPr txBox="1"/>
          <p:nvPr/>
        </p:nvSpPr>
        <p:spPr>
          <a:xfrm>
            <a:off x="457200" y="1417638"/>
            <a:ext cx="8229600" cy="2308324"/>
          </a:xfrm>
          <a:prstGeom prst="rect">
            <a:avLst/>
          </a:prstGeom>
          <a:noFill/>
        </p:spPr>
        <p:txBody>
          <a:bodyPr wrap="square" rtlCol="0">
            <a:spAutoFit/>
          </a:bodyPr>
          <a:lstStyle/>
          <a:p>
            <a:r>
              <a:rPr lang="en-US" b="1" dirty="0" smtClean="0"/>
              <a:t>Public and private keys</a:t>
            </a:r>
          </a:p>
          <a:p>
            <a:pPr marL="285750" indent="-285750">
              <a:buFont typeface="Arial"/>
              <a:buChar char="•"/>
            </a:pPr>
            <a:r>
              <a:rPr lang="en-US" dirty="0" smtClean="0"/>
              <a:t>Both public and private keys are generated by one individual – they are yours</a:t>
            </a:r>
          </a:p>
          <a:p>
            <a:pPr marL="285750" indent="-285750">
              <a:buFont typeface="Arial"/>
              <a:buChar char="•"/>
            </a:pPr>
            <a:r>
              <a:rPr lang="en-US" dirty="0" smtClean="0"/>
              <a:t>A public key is a “lock” that can be opened with the corresponding private key</a:t>
            </a:r>
          </a:p>
          <a:p>
            <a:pPr marL="285750" indent="-285750">
              <a:buFont typeface="Arial"/>
              <a:buChar char="•"/>
            </a:pPr>
            <a:r>
              <a:rPr lang="en-US" dirty="0" smtClean="0"/>
              <a:t>Public key can be placed on any other computer you want to connect to</a:t>
            </a:r>
          </a:p>
          <a:p>
            <a:pPr marL="285750" indent="-285750">
              <a:buFont typeface="Arial"/>
              <a:buChar char="•"/>
            </a:pPr>
            <a:r>
              <a:rPr lang="en-US" dirty="0" smtClean="0"/>
              <a:t>Private key stays private on any machine you’ll be connecting from</a:t>
            </a:r>
          </a:p>
          <a:p>
            <a:pPr marL="285750" indent="-285750">
              <a:buFont typeface="Arial"/>
              <a:buChar char="•"/>
            </a:pPr>
            <a:r>
              <a:rPr lang="en-US" dirty="0" smtClean="0"/>
              <a:t>Only your private key can “open” your public key</a:t>
            </a:r>
            <a:endParaRPr lang="en" dirty="0"/>
          </a:p>
        </p:txBody>
      </p:sp>
      <p:pic>
        <p:nvPicPr>
          <p:cNvPr id="5" name="Picture 4"/>
          <p:cNvPicPr>
            <a:picLocks noChangeAspect="1"/>
          </p:cNvPicPr>
          <p:nvPr/>
        </p:nvPicPr>
        <p:blipFill>
          <a:blip r:embed="rId4"/>
          <a:stretch>
            <a:fillRect/>
          </a:stretch>
        </p:blipFill>
        <p:spPr>
          <a:xfrm>
            <a:off x="1122144" y="4146822"/>
            <a:ext cx="2742779" cy="1255051"/>
          </a:xfrm>
          <a:prstGeom prst="rect">
            <a:avLst/>
          </a:prstGeom>
        </p:spPr>
      </p:pic>
      <p:pic>
        <p:nvPicPr>
          <p:cNvPr id="7" name="Picture 6"/>
          <p:cNvPicPr>
            <a:picLocks noChangeAspect="1"/>
          </p:cNvPicPr>
          <p:nvPr/>
        </p:nvPicPr>
        <p:blipFill>
          <a:blip r:embed="rId5"/>
          <a:stretch>
            <a:fillRect/>
          </a:stretch>
        </p:blipFill>
        <p:spPr>
          <a:xfrm>
            <a:off x="5556224" y="3260128"/>
            <a:ext cx="3130576" cy="3194033"/>
          </a:xfrm>
          <a:prstGeom prst="rect">
            <a:avLst/>
          </a:prstGeom>
        </p:spPr>
      </p:pic>
    </p:spTree>
    <p:extLst>
      <p:ext uri="{BB962C8B-B14F-4D97-AF65-F5344CB8AC3E}">
        <p14:creationId xmlns:p14="http://schemas.microsoft.com/office/powerpoint/2010/main" val="271819134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122144" y="4146822"/>
            <a:ext cx="2742779" cy="1255051"/>
          </a:xfrm>
          <a:prstGeom prst="rect">
            <a:avLst/>
          </a:prstGeom>
        </p:spPr>
      </p:pic>
      <p:pic>
        <p:nvPicPr>
          <p:cNvPr id="12" name="Picture 11"/>
          <p:cNvPicPr>
            <a:picLocks noChangeAspect="1"/>
          </p:cNvPicPr>
          <p:nvPr/>
        </p:nvPicPr>
        <p:blipFill>
          <a:blip r:embed="rId4"/>
          <a:stretch>
            <a:fillRect/>
          </a:stretch>
        </p:blipFill>
        <p:spPr>
          <a:xfrm>
            <a:off x="5556224" y="3260128"/>
            <a:ext cx="3130576" cy="3194033"/>
          </a:xfrm>
          <a:prstGeom prst="rect">
            <a:avLst/>
          </a:prstGeom>
        </p:spPr>
      </p:pic>
      <p:sp>
        <p:nvSpPr>
          <p:cNvPr id="2" name="Title 1"/>
          <p:cNvSpPr>
            <a:spLocks noGrp="1"/>
          </p:cNvSpPr>
          <p:nvPr>
            <p:ph type="title"/>
          </p:nvPr>
        </p:nvSpPr>
        <p:spPr/>
        <p:txBody>
          <a:bodyPr/>
          <a:lstStyle/>
          <a:p>
            <a:r>
              <a:rPr lang="en-US" dirty="0" smtClean="0"/>
              <a:t>Getting public and private keys</a:t>
            </a:r>
            <a:endParaRPr lang="en" dirty="0"/>
          </a:p>
        </p:txBody>
      </p:sp>
      <p:sp>
        <p:nvSpPr>
          <p:cNvPr id="4" name="TextBox 3"/>
          <p:cNvSpPr txBox="1"/>
          <p:nvPr/>
        </p:nvSpPr>
        <p:spPr>
          <a:xfrm>
            <a:off x="457200" y="1417638"/>
            <a:ext cx="8319746" cy="1928733"/>
          </a:xfrm>
          <a:prstGeom prst="rect">
            <a:avLst/>
          </a:prstGeom>
          <a:noFill/>
        </p:spPr>
        <p:txBody>
          <a:bodyPr wrap="square" rtlCol="0">
            <a:spAutoFit/>
          </a:bodyPr>
          <a:lstStyle/>
          <a:p>
            <a:pPr>
              <a:lnSpc>
                <a:spcPct val="120000"/>
              </a:lnSpc>
            </a:pPr>
            <a:r>
              <a:rPr lang="en" sz="2000" dirty="0" smtClean="0"/>
              <a:t>Generate your public and private keys</a:t>
            </a:r>
          </a:p>
          <a:p>
            <a:pPr marL="342900" indent="-342900">
              <a:lnSpc>
                <a:spcPct val="120000"/>
              </a:lnSpc>
              <a:buFont typeface="Arial"/>
              <a:buChar char="•"/>
            </a:pPr>
            <a:r>
              <a:rPr lang="en" sz="2000" dirty="0" smtClean="0"/>
              <a:t>First, check if you already have them, </a:t>
            </a:r>
            <a:r>
              <a:rPr lang="en" sz="2000" b="1" dirty="0" smtClean="0">
                <a:latin typeface="Courier New"/>
                <a:cs typeface="Courier New"/>
              </a:rPr>
              <a:t>ls -al ~/.ssh</a:t>
            </a:r>
          </a:p>
          <a:p>
            <a:pPr marL="342900" indent="-342900">
              <a:lnSpc>
                <a:spcPct val="120000"/>
              </a:lnSpc>
              <a:buFont typeface="Arial"/>
              <a:buChar char="•"/>
            </a:pPr>
            <a:r>
              <a:rPr lang="en" sz="2000" dirty="0" smtClean="0"/>
              <a:t>If not, generate</a:t>
            </a:r>
            <a:r>
              <a:rPr lang="en-US" sz="2000" dirty="0" smtClean="0"/>
              <a:t> </a:t>
            </a:r>
          </a:p>
          <a:p>
            <a:pPr>
              <a:lnSpc>
                <a:spcPct val="120000"/>
              </a:lnSpc>
            </a:pPr>
            <a:r>
              <a:rPr lang="en" sz="2000" b="1" dirty="0" smtClean="0">
                <a:latin typeface="Courier New"/>
                <a:cs typeface="Courier New"/>
              </a:rPr>
              <a:t>ssh-keygen -t rsa -b 4096 -C your_email@example.com</a:t>
            </a:r>
          </a:p>
          <a:p>
            <a:pPr>
              <a:lnSpc>
                <a:spcPct val="120000"/>
              </a:lnSpc>
            </a:pPr>
            <a:endParaRPr lang="en" sz="2000" dirty="0"/>
          </a:p>
        </p:txBody>
      </p:sp>
      <p:sp>
        <p:nvSpPr>
          <p:cNvPr id="8" name="Rectangle 7"/>
          <p:cNvSpPr/>
          <p:nvPr/>
        </p:nvSpPr>
        <p:spPr>
          <a:xfrm>
            <a:off x="452313" y="5472244"/>
            <a:ext cx="1985452" cy="369332"/>
          </a:xfrm>
          <a:prstGeom prst="rect">
            <a:avLst/>
          </a:prstGeom>
        </p:spPr>
        <p:txBody>
          <a:bodyPr wrap="none">
            <a:spAutoFit/>
          </a:bodyPr>
          <a:lstStyle/>
          <a:p>
            <a:r>
              <a:rPr lang="en" b="1" dirty="0" smtClean="0">
                <a:latin typeface="Courier New"/>
                <a:cs typeface="Courier New"/>
              </a:rPr>
              <a:t>~/.ssh/id_rsa </a:t>
            </a:r>
            <a:endParaRPr lang="en" b="1" dirty="0">
              <a:latin typeface="Courier New"/>
              <a:cs typeface="Courier New"/>
            </a:endParaRPr>
          </a:p>
        </p:txBody>
      </p:sp>
      <p:sp>
        <p:nvSpPr>
          <p:cNvPr id="9" name="Rectangle 8"/>
          <p:cNvSpPr/>
          <p:nvPr/>
        </p:nvSpPr>
        <p:spPr>
          <a:xfrm>
            <a:off x="2437765" y="5449193"/>
            <a:ext cx="2539540" cy="369332"/>
          </a:xfrm>
          <a:prstGeom prst="rect">
            <a:avLst/>
          </a:prstGeom>
        </p:spPr>
        <p:txBody>
          <a:bodyPr wrap="none">
            <a:spAutoFit/>
          </a:bodyPr>
          <a:lstStyle/>
          <a:p>
            <a:r>
              <a:rPr lang="en" b="1" dirty="0" smtClean="0">
                <a:latin typeface="Courier New"/>
                <a:cs typeface="Courier New"/>
              </a:rPr>
              <a:t>~/.ssh/id_rsa.pub </a:t>
            </a:r>
            <a:endParaRPr lang="en" b="1" dirty="0">
              <a:latin typeface="Courier New"/>
              <a:cs typeface="Courier New"/>
            </a:endParaRPr>
          </a:p>
        </p:txBody>
      </p:sp>
      <p:sp>
        <p:nvSpPr>
          <p:cNvPr id="10" name="Rectangle 9"/>
          <p:cNvSpPr/>
          <p:nvPr/>
        </p:nvSpPr>
        <p:spPr>
          <a:xfrm>
            <a:off x="5800862" y="6382911"/>
            <a:ext cx="3232150" cy="369332"/>
          </a:xfrm>
          <a:prstGeom prst="rect">
            <a:avLst/>
          </a:prstGeom>
        </p:spPr>
        <p:txBody>
          <a:bodyPr wrap="none">
            <a:spAutoFit/>
          </a:bodyPr>
          <a:lstStyle/>
          <a:p>
            <a:r>
              <a:rPr lang="en" b="1" dirty="0" smtClean="0">
                <a:latin typeface="Courier New"/>
                <a:cs typeface="Courier New"/>
              </a:rPr>
              <a:t>~/.ssh/</a:t>
            </a:r>
            <a:r>
              <a:rPr lang="en-US" b="1" dirty="0" err="1" smtClean="0">
                <a:latin typeface="Courier New"/>
                <a:cs typeface="Courier New"/>
              </a:rPr>
              <a:t>authorized_keys</a:t>
            </a:r>
            <a:r>
              <a:rPr lang="en" b="1" dirty="0" smtClean="0">
                <a:latin typeface="Courier New"/>
                <a:cs typeface="Courier New"/>
              </a:rPr>
              <a:t> </a:t>
            </a:r>
            <a:endParaRPr lang="en" b="1" dirty="0">
              <a:latin typeface="Courier New"/>
              <a:cs typeface="Courier New"/>
            </a:endParaRPr>
          </a:p>
        </p:txBody>
      </p:sp>
    </p:spTree>
    <p:extLst>
      <p:ext uri="{BB962C8B-B14F-4D97-AF65-F5344CB8AC3E}">
        <p14:creationId xmlns:p14="http://schemas.microsoft.com/office/powerpoint/2010/main" val="177638157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public key to </a:t>
            </a:r>
            <a:r>
              <a:rPr lang="en-US" dirty="0" err="1" smtClean="0"/>
              <a:t>GitHub</a:t>
            </a:r>
            <a:endParaRPr lang="en" dirty="0"/>
          </a:p>
        </p:txBody>
      </p:sp>
      <p:sp>
        <p:nvSpPr>
          <p:cNvPr id="3" name="Rectangle 2"/>
          <p:cNvSpPr/>
          <p:nvPr/>
        </p:nvSpPr>
        <p:spPr>
          <a:xfrm>
            <a:off x="5818280" y="6444049"/>
            <a:ext cx="3325720" cy="400110"/>
          </a:xfrm>
          <a:prstGeom prst="rect">
            <a:avLst/>
          </a:prstGeom>
        </p:spPr>
        <p:txBody>
          <a:bodyPr wrap="square">
            <a:spAutoFit/>
          </a:bodyPr>
          <a:lstStyle/>
          <a:p>
            <a:pPr algn="r"/>
            <a:r>
              <a:rPr lang="en" sz="1000" dirty="0" smtClean="0">
                <a:hlinkClick r:id="rId2"/>
              </a:rPr>
              <a:t>https://help.github.com/articles/generating-an-ssh-key/</a:t>
            </a:r>
            <a:r>
              <a:rPr lang="en-US" sz="1000" dirty="0" smtClean="0"/>
              <a:t> </a:t>
            </a:r>
            <a:endParaRPr lang="en" sz="1000" dirty="0" smtClean="0"/>
          </a:p>
          <a:p>
            <a:pPr algn="r"/>
            <a:r>
              <a:rPr lang="en" sz="1000" dirty="0" smtClean="0">
                <a:hlinkClick r:id="rId3"/>
              </a:rPr>
              <a:t>https://www.cs.utah.edu/~bigler/code/sshkeys.html</a:t>
            </a:r>
            <a:r>
              <a:rPr lang="en-US" sz="1000" dirty="0" smtClean="0"/>
              <a:t> </a:t>
            </a:r>
            <a:endParaRPr lang="en" sz="1000" dirty="0"/>
          </a:p>
        </p:txBody>
      </p:sp>
      <p:sp>
        <p:nvSpPr>
          <p:cNvPr id="4" name="TextBox 3"/>
          <p:cNvSpPr txBox="1"/>
          <p:nvPr/>
        </p:nvSpPr>
        <p:spPr>
          <a:xfrm>
            <a:off x="457200" y="1417638"/>
            <a:ext cx="8229600" cy="2585323"/>
          </a:xfrm>
          <a:prstGeom prst="rect">
            <a:avLst/>
          </a:prstGeom>
          <a:noFill/>
        </p:spPr>
        <p:txBody>
          <a:bodyPr wrap="square" rtlCol="0">
            <a:spAutoFit/>
          </a:bodyPr>
          <a:lstStyle/>
          <a:p>
            <a:r>
              <a:rPr lang="en-US" b="1" dirty="0" smtClean="0"/>
              <a:t>Add your public key to your </a:t>
            </a:r>
            <a:r>
              <a:rPr lang="en" b="1" dirty="0" smtClean="0"/>
              <a:t>GitHub</a:t>
            </a:r>
            <a:r>
              <a:rPr lang="en-US" b="1" dirty="0" smtClean="0"/>
              <a:t> account</a:t>
            </a:r>
            <a:endParaRPr lang="en" b="1" dirty="0" smtClean="0"/>
          </a:p>
          <a:p>
            <a:pPr marL="285750" indent="-285750">
              <a:buFont typeface="Arial"/>
              <a:buChar char="•"/>
            </a:pPr>
            <a:r>
              <a:rPr lang="en" dirty="0" smtClean="0"/>
              <a:t>Go to your </a:t>
            </a:r>
            <a:r>
              <a:rPr lang="en" dirty="0" smtClean="0">
                <a:hlinkClick r:id="rId4"/>
              </a:rPr>
              <a:t>GitHub Account Settings</a:t>
            </a:r>
            <a:endParaRPr lang="en" dirty="0" smtClean="0"/>
          </a:p>
          <a:p>
            <a:pPr marL="285750" indent="-285750">
              <a:buFont typeface="Arial"/>
              <a:buChar char="•"/>
            </a:pPr>
            <a:r>
              <a:rPr lang="en" dirty="0" smtClean="0"/>
              <a:t>Click “SSH </a:t>
            </a:r>
            <a:r>
              <a:rPr lang="en-US" dirty="0" smtClean="0"/>
              <a:t>and GPG </a:t>
            </a:r>
            <a:r>
              <a:rPr lang="en-US" dirty="0"/>
              <a:t>k</a:t>
            </a:r>
            <a:r>
              <a:rPr lang="en" dirty="0" smtClean="0"/>
              <a:t>eys” on the left.</a:t>
            </a:r>
          </a:p>
          <a:p>
            <a:pPr marL="285750" indent="-285750">
              <a:buFont typeface="Arial"/>
              <a:buChar char="•"/>
            </a:pPr>
            <a:r>
              <a:rPr lang="en" dirty="0" smtClean="0"/>
              <a:t>Click “</a:t>
            </a:r>
            <a:r>
              <a:rPr lang="en-US" dirty="0" smtClean="0"/>
              <a:t>New </a:t>
            </a:r>
            <a:r>
              <a:rPr lang="en" dirty="0" smtClean="0"/>
              <a:t>SSH Key” on the right.</a:t>
            </a:r>
          </a:p>
          <a:p>
            <a:pPr marL="285750" indent="-285750">
              <a:buFont typeface="Arial"/>
              <a:buChar char="•"/>
            </a:pPr>
            <a:r>
              <a:rPr lang="en" dirty="0" smtClean="0"/>
              <a:t>Add a label (like “My laptop”) and paste your public key into the text box.</a:t>
            </a:r>
          </a:p>
          <a:p>
            <a:pPr marL="285750" indent="-285750">
              <a:buFont typeface="Arial"/>
              <a:buChar char="•"/>
            </a:pPr>
            <a:r>
              <a:rPr lang="en" dirty="0" smtClean="0"/>
              <a:t>Test it, </a:t>
            </a:r>
            <a:r>
              <a:rPr lang="en" b="1" dirty="0" smtClean="0">
                <a:latin typeface="Courier New"/>
                <a:cs typeface="Courier New"/>
              </a:rPr>
              <a:t>ssh -T git@github.com</a:t>
            </a:r>
            <a:r>
              <a:rPr lang="en" dirty="0" smtClean="0"/>
              <a:t>. You should see something like “Hi username! You've successfully authenticated but Github does not provide shell access.”</a:t>
            </a:r>
          </a:p>
          <a:p>
            <a:endParaRPr lang="en" dirty="0" smtClean="0"/>
          </a:p>
        </p:txBody>
      </p:sp>
      <p:pic>
        <p:nvPicPr>
          <p:cNvPr id="6" name="Picture 5"/>
          <p:cNvPicPr>
            <a:picLocks noChangeAspect="1"/>
          </p:cNvPicPr>
          <p:nvPr/>
        </p:nvPicPr>
        <p:blipFill>
          <a:blip r:embed="rId5"/>
          <a:stretch>
            <a:fillRect/>
          </a:stretch>
        </p:blipFill>
        <p:spPr>
          <a:xfrm>
            <a:off x="457200" y="3833077"/>
            <a:ext cx="8229600" cy="2490799"/>
          </a:xfrm>
          <a:prstGeom prst="rect">
            <a:avLst/>
          </a:prstGeom>
        </p:spPr>
      </p:pic>
    </p:spTree>
    <p:extLst>
      <p:ext uri="{BB962C8B-B14F-4D97-AF65-F5344CB8AC3E}">
        <p14:creationId xmlns:p14="http://schemas.microsoft.com/office/powerpoint/2010/main" val="373359538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public key to any machine</a:t>
            </a:r>
            <a:endParaRPr lang="en" dirty="0"/>
          </a:p>
        </p:txBody>
      </p:sp>
      <p:sp>
        <p:nvSpPr>
          <p:cNvPr id="4" name="TextBox 3"/>
          <p:cNvSpPr txBox="1"/>
          <p:nvPr/>
        </p:nvSpPr>
        <p:spPr>
          <a:xfrm>
            <a:off x="457199" y="1417638"/>
            <a:ext cx="8451718" cy="5843650"/>
          </a:xfrm>
          <a:prstGeom prst="rect">
            <a:avLst/>
          </a:prstGeom>
          <a:noFill/>
        </p:spPr>
        <p:txBody>
          <a:bodyPr wrap="square" rtlCol="0">
            <a:spAutoFit/>
          </a:bodyPr>
          <a:lstStyle/>
          <a:p>
            <a:pPr marL="285750" indent="-285750">
              <a:lnSpc>
                <a:spcPct val="120000"/>
              </a:lnSpc>
              <a:buFont typeface="Arial"/>
              <a:buChar char="•"/>
            </a:pPr>
            <a:r>
              <a:rPr lang="en" sz="2400" dirty="0" smtClean="0"/>
              <a:t>Copy your public key </a:t>
            </a:r>
            <a:r>
              <a:rPr lang="en" sz="2400" b="1" dirty="0">
                <a:latin typeface="Courier New"/>
                <a:cs typeface="Courier New"/>
              </a:rPr>
              <a:t>~/.ssh/</a:t>
            </a:r>
            <a:r>
              <a:rPr lang="en" sz="2400" b="1" dirty="0" smtClean="0">
                <a:latin typeface="Courier New"/>
                <a:cs typeface="Courier New"/>
              </a:rPr>
              <a:t>id_dsa.pub </a:t>
            </a:r>
            <a:r>
              <a:rPr lang="en" sz="2400" dirty="0" smtClean="0"/>
              <a:t>to </a:t>
            </a:r>
            <a:r>
              <a:rPr lang="en-US" sz="2400" dirty="0"/>
              <a:t>a</a:t>
            </a:r>
            <a:r>
              <a:rPr lang="en-US" sz="2400" dirty="0" smtClean="0"/>
              <a:t> </a:t>
            </a:r>
            <a:r>
              <a:rPr lang="en" sz="2400" dirty="0" smtClean="0"/>
              <a:t>remote machine </a:t>
            </a:r>
            <a:endParaRPr lang="en-US" sz="2400" dirty="0" smtClean="0"/>
          </a:p>
          <a:p>
            <a:pPr marL="285750" indent="-285750">
              <a:lnSpc>
                <a:spcPct val="120000"/>
              </a:lnSpc>
              <a:buFont typeface="Arial"/>
              <a:buChar char="•"/>
            </a:pPr>
            <a:endParaRPr lang="en-US" sz="2400" dirty="0" smtClean="0"/>
          </a:p>
          <a:p>
            <a:pPr marL="285750" indent="-285750">
              <a:lnSpc>
                <a:spcPct val="120000"/>
              </a:lnSpc>
              <a:buFont typeface="Arial"/>
              <a:buChar char="•"/>
            </a:pPr>
            <a:r>
              <a:rPr lang="en-US" sz="2400" dirty="0" smtClean="0"/>
              <a:t>Add the content of your public key to </a:t>
            </a:r>
            <a:r>
              <a:rPr lang="en-US" sz="2400" b="1" dirty="0" smtClean="0">
                <a:latin typeface="Courier New"/>
                <a:cs typeface="Courier New"/>
              </a:rPr>
              <a:t>~/</a:t>
            </a:r>
            <a:r>
              <a:rPr lang="en" sz="2400" b="1" dirty="0" smtClean="0">
                <a:latin typeface="Courier New"/>
                <a:cs typeface="Courier New"/>
              </a:rPr>
              <a:t>.ssh/authorized_keys</a:t>
            </a:r>
            <a:r>
              <a:rPr lang="en-US" sz="2400" b="1" dirty="0" smtClean="0">
                <a:latin typeface="Courier New"/>
                <a:cs typeface="Courier New"/>
              </a:rPr>
              <a:t> </a:t>
            </a:r>
            <a:r>
              <a:rPr lang="en-US" sz="2400" dirty="0" smtClean="0"/>
              <a:t>on the remote machine</a:t>
            </a:r>
          </a:p>
          <a:p>
            <a:pPr marL="285750" indent="-285750">
              <a:lnSpc>
                <a:spcPct val="120000"/>
              </a:lnSpc>
              <a:buFont typeface="Arial"/>
              <a:buChar char="•"/>
            </a:pPr>
            <a:endParaRPr lang="en-US" sz="2400" dirty="0" smtClean="0"/>
          </a:p>
          <a:p>
            <a:pPr marL="285750" indent="-285750">
              <a:lnSpc>
                <a:spcPct val="120000"/>
              </a:lnSpc>
              <a:buFont typeface="Arial"/>
              <a:buChar char="•"/>
            </a:pPr>
            <a:r>
              <a:rPr lang="en-US" sz="2400" dirty="0" smtClean="0"/>
              <a:t>Make sure the </a:t>
            </a:r>
            <a:r>
              <a:rPr lang="en" sz="2400" b="1" dirty="0">
                <a:latin typeface="Courier New"/>
                <a:cs typeface="Courier New"/>
              </a:rPr>
              <a:t>.</a:t>
            </a:r>
            <a:r>
              <a:rPr lang="en" sz="2400" b="1" dirty="0" smtClean="0">
                <a:latin typeface="Courier New"/>
                <a:cs typeface="Courier New"/>
              </a:rPr>
              <a:t>ssh/authorized_keys</a:t>
            </a:r>
            <a:r>
              <a:rPr lang="en-US" sz="2400" b="1" dirty="0" smtClean="0">
                <a:latin typeface="Courier New"/>
                <a:cs typeface="Courier New"/>
              </a:rPr>
              <a:t> </a:t>
            </a:r>
            <a:r>
              <a:rPr lang="en-US" sz="2400" dirty="0" smtClean="0">
                <a:latin typeface="+mj-lt"/>
                <a:cs typeface="Courier New"/>
              </a:rPr>
              <a:t>has the right permissions (</a:t>
            </a:r>
            <a:r>
              <a:rPr lang="en-US" sz="2400" dirty="0" err="1" smtClean="0">
                <a:latin typeface="+mj-lt"/>
                <a:cs typeface="Courier New"/>
              </a:rPr>
              <a:t>read+write</a:t>
            </a:r>
            <a:r>
              <a:rPr lang="en-US" sz="2400" dirty="0" smtClean="0">
                <a:latin typeface="+mj-lt"/>
                <a:cs typeface="Courier New"/>
              </a:rPr>
              <a:t> for user, nothing for group and all)</a:t>
            </a:r>
            <a:endParaRPr lang="en-US" sz="2400" dirty="0">
              <a:latin typeface="+mj-lt"/>
            </a:endParaRPr>
          </a:p>
          <a:p>
            <a:pPr>
              <a:lnSpc>
                <a:spcPct val="120000"/>
              </a:lnSpc>
            </a:pPr>
            <a:endParaRPr lang="en-US" sz="2000" dirty="0" smtClean="0"/>
          </a:p>
          <a:p>
            <a:pPr>
              <a:lnSpc>
                <a:spcPct val="120000"/>
              </a:lnSpc>
            </a:pPr>
            <a:r>
              <a:rPr lang="en" sz="2000" b="1" dirty="0" smtClean="0">
                <a:latin typeface="Courier New"/>
                <a:cs typeface="Courier New"/>
              </a:rPr>
              <a:t>cat ~/.ssh/id_dsa.pub | ssh user@remote.machine.com 'mkdir -p .ssh; cat &gt;&gt; .ssh/authorized_keys</a:t>
            </a:r>
            <a:r>
              <a:rPr lang="en-US" sz="2000" b="1" dirty="0" smtClean="0">
                <a:latin typeface="Courier New"/>
                <a:cs typeface="Courier New"/>
              </a:rPr>
              <a:t>; </a:t>
            </a:r>
            <a:r>
              <a:rPr lang="en-US" sz="2000" b="1" dirty="0" err="1" smtClean="0">
                <a:latin typeface="Courier New"/>
                <a:cs typeface="Courier New"/>
              </a:rPr>
              <a:t>chmod</a:t>
            </a:r>
            <a:r>
              <a:rPr lang="en-US" sz="2000" b="1" dirty="0" smtClean="0">
                <a:latin typeface="Courier New"/>
                <a:cs typeface="Courier New"/>
              </a:rPr>
              <a:t> 600 </a:t>
            </a:r>
            <a:r>
              <a:rPr lang="en-US" sz="2000" b="1" dirty="0" err="1" smtClean="0">
                <a:latin typeface="Courier New"/>
                <a:cs typeface="Courier New"/>
              </a:rPr>
              <a:t>authorized_keys</a:t>
            </a:r>
            <a:r>
              <a:rPr lang="en" sz="2000" b="1" dirty="0" smtClean="0">
                <a:latin typeface="Courier New"/>
                <a:cs typeface="Courier New"/>
              </a:rPr>
              <a:t>'</a:t>
            </a:r>
          </a:p>
          <a:p>
            <a:pPr>
              <a:lnSpc>
                <a:spcPct val="120000"/>
              </a:lnSpc>
            </a:pPr>
            <a:endParaRPr lang="en-US" sz="2000" dirty="0" smtClean="0"/>
          </a:p>
          <a:p>
            <a:pPr>
              <a:lnSpc>
                <a:spcPct val="120000"/>
              </a:lnSpc>
            </a:pPr>
            <a:endParaRPr lang="en" sz="2000" dirty="0" smtClean="0"/>
          </a:p>
        </p:txBody>
      </p:sp>
      <p:sp>
        <p:nvSpPr>
          <p:cNvPr id="5" name="Rectangle 4"/>
          <p:cNvSpPr/>
          <p:nvPr/>
        </p:nvSpPr>
        <p:spPr>
          <a:xfrm>
            <a:off x="7008617" y="6611779"/>
            <a:ext cx="2135383" cy="246221"/>
          </a:xfrm>
          <a:prstGeom prst="rect">
            <a:avLst/>
          </a:prstGeom>
        </p:spPr>
        <p:txBody>
          <a:bodyPr wrap="none">
            <a:spAutoFit/>
          </a:bodyPr>
          <a:lstStyle/>
          <a:p>
            <a:pPr algn="r"/>
            <a:r>
              <a:rPr lang="en" sz="1000" dirty="0">
                <a:hlinkClick r:id="rId2"/>
              </a:rPr>
              <a:t>http://mah.everybody.org/docs/</a:t>
            </a:r>
            <a:r>
              <a:rPr lang="en" sz="1000" dirty="0" smtClean="0">
                <a:hlinkClick r:id="rId2"/>
              </a:rPr>
              <a:t>ssh</a:t>
            </a:r>
            <a:r>
              <a:rPr lang="en" sz="1000" dirty="0" smtClean="0"/>
              <a:t> </a:t>
            </a:r>
            <a:endParaRPr lang="en" sz="1000" dirty="0"/>
          </a:p>
        </p:txBody>
      </p:sp>
    </p:spTree>
    <p:extLst>
      <p:ext uri="{BB962C8B-B14F-4D97-AF65-F5344CB8AC3E}">
        <p14:creationId xmlns:p14="http://schemas.microsoft.com/office/powerpoint/2010/main" val="85671200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7200" y="1417638"/>
            <a:ext cx="8229600" cy="5724643"/>
          </a:xfrm>
          <a:prstGeom prst="rect">
            <a:avLst/>
          </a:prstGeom>
          <a:noFill/>
        </p:spPr>
        <p:txBody>
          <a:bodyPr wrap="square" rtlCol="0">
            <a:spAutoFit/>
          </a:bodyPr>
          <a:lstStyle/>
          <a:p>
            <a:r>
              <a:rPr lang="en-US" dirty="0" smtClean="0"/>
              <a:t>Your private key should be visible to your terminal session</a:t>
            </a:r>
            <a:endParaRPr lang="en" dirty="0" smtClean="0"/>
          </a:p>
          <a:p>
            <a:pPr marL="285750" indent="-285750">
              <a:buFont typeface="Arial"/>
              <a:buChar char="•"/>
            </a:pPr>
            <a:r>
              <a:rPr lang="en" dirty="0" smtClean="0"/>
              <a:t>Start SSH agent</a:t>
            </a:r>
          </a:p>
          <a:p>
            <a:pPr marL="285750" indent="-285750">
              <a:buFont typeface="Arial"/>
              <a:buChar char="•"/>
            </a:pPr>
            <a:r>
              <a:rPr lang="en" dirty="0" smtClean="0"/>
              <a:t>Add auto-start function in your </a:t>
            </a:r>
            <a:r>
              <a:rPr lang="en" b="1" dirty="0" smtClean="0">
                <a:latin typeface="Courier New"/>
                <a:cs typeface="Courier New"/>
              </a:rPr>
              <a:t>~/.bashrc</a:t>
            </a:r>
          </a:p>
          <a:p>
            <a:endParaRPr lang="en" sz="1400" b="1" dirty="0">
              <a:latin typeface="Courier New"/>
              <a:cs typeface="Courier New"/>
            </a:endParaRPr>
          </a:p>
          <a:p>
            <a:r>
              <a:rPr lang="en" sz="1400" b="1" dirty="0" smtClean="0">
                <a:latin typeface="Courier New"/>
                <a:cs typeface="Courier New"/>
              </a:rPr>
              <a:t># Start ssh-agent</a:t>
            </a:r>
          </a:p>
          <a:p>
            <a:r>
              <a:rPr lang="en" sz="1400" b="1" dirty="0" smtClean="0">
                <a:latin typeface="Courier New"/>
                <a:cs typeface="Courier New"/>
              </a:rPr>
              <a:t> SSH_ENV=$HOME/.ssh/environment</a:t>
            </a:r>
            <a:endParaRPr lang="en-US" sz="1400" b="1" dirty="0" smtClean="0">
              <a:latin typeface="Courier New"/>
              <a:cs typeface="Courier New"/>
            </a:endParaRPr>
          </a:p>
          <a:p>
            <a:r>
              <a:rPr lang="en-US" sz="1400" b="1" dirty="0">
                <a:latin typeface="Courier New"/>
                <a:cs typeface="Courier New"/>
              </a:rPr>
              <a:t> </a:t>
            </a:r>
            <a:r>
              <a:rPr lang="en" sz="1400" b="1" dirty="0" smtClean="0">
                <a:latin typeface="Courier New"/>
                <a:cs typeface="Courier New"/>
              </a:rPr>
              <a:t>function start_agent {</a:t>
            </a:r>
          </a:p>
          <a:p>
            <a:r>
              <a:rPr lang="en" sz="1400" b="1" dirty="0" smtClean="0">
                <a:latin typeface="Courier New"/>
                <a:cs typeface="Courier New"/>
              </a:rPr>
              <a:t>    echo "Initializing new SSH agent..."</a:t>
            </a:r>
          </a:p>
          <a:p>
            <a:r>
              <a:rPr lang="en" sz="1400" b="1" dirty="0" smtClean="0">
                <a:latin typeface="Courier New"/>
                <a:cs typeface="Courier New"/>
              </a:rPr>
              <a:t>    # spawn ssh-agent</a:t>
            </a:r>
          </a:p>
          <a:p>
            <a:r>
              <a:rPr lang="en" sz="1400" b="1" dirty="0" smtClean="0">
                <a:latin typeface="Courier New"/>
                <a:cs typeface="Courier New"/>
              </a:rPr>
              <a:t>    /usr/bin/ssh-agent | sed 's/^echo/#echo/' &gt; "${SSH_ENV}"</a:t>
            </a:r>
          </a:p>
          <a:p>
            <a:r>
              <a:rPr lang="en" sz="1400" b="1" dirty="0" smtClean="0">
                <a:latin typeface="Courier New"/>
                <a:cs typeface="Courier New"/>
              </a:rPr>
              <a:t>    echo succeeded</a:t>
            </a:r>
          </a:p>
          <a:p>
            <a:r>
              <a:rPr lang="en" sz="1400" b="1" dirty="0" smtClean="0">
                <a:latin typeface="Courier New"/>
                <a:cs typeface="Courier New"/>
              </a:rPr>
              <a:t>    chmod 600 "${SSH_ENV}"</a:t>
            </a:r>
          </a:p>
          <a:p>
            <a:r>
              <a:rPr lang="en" sz="1400" b="1" dirty="0" smtClean="0">
                <a:latin typeface="Courier New"/>
                <a:cs typeface="Courier New"/>
              </a:rPr>
              <a:t>    . "${SSH_ENV}" &gt; /dev/null</a:t>
            </a:r>
          </a:p>
          <a:p>
            <a:r>
              <a:rPr lang="en" sz="1400" b="1" dirty="0" smtClean="0">
                <a:latin typeface="Courier New"/>
                <a:cs typeface="Courier New"/>
              </a:rPr>
              <a:t>    /usr/bin/ssh-add</a:t>
            </a:r>
          </a:p>
          <a:p>
            <a:r>
              <a:rPr lang="en" sz="1400" b="1" dirty="0" smtClean="0">
                <a:latin typeface="Courier New"/>
                <a:cs typeface="Courier New"/>
              </a:rPr>
              <a:t> }</a:t>
            </a:r>
          </a:p>
          <a:p>
            <a:endParaRPr lang="en" sz="1400" b="1" dirty="0" smtClean="0">
              <a:latin typeface="Courier New"/>
              <a:cs typeface="Courier New"/>
            </a:endParaRPr>
          </a:p>
          <a:p>
            <a:r>
              <a:rPr lang="en" sz="1400" b="1" dirty="0" smtClean="0">
                <a:latin typeface="Courier New"/>
                <a:cs typeface="Courier New"/>
              </a:rPr>
              <a:t> if [ -f "${SSH_ENV}" ]; then</a:t>
            </a:r>
          </a:p>
          <a:p>
            <a:r>
              <a:rPr lang="en" sz="1400" b="1" dirty="0" smtClean="0">
                <a:latin typeface="Courier New"/>
                <a:cs typeface="Courier New"/>
              </a:rPr>
              <a:t>    . "${SSH_ENV}" &gt; /dev/null</a:t>
            </a:r>
          </a:p>
          <a:p>
            <a:r>
              <a:rPr lang="en" sz="1400" b="1" dirty="0" smtClean="0">
                <a:latin typeface="Courier New"/>
                <a:cs typeface="Courier New"/>
              </a:rPr>
              <a:t>    ps -ef | grep ${SSH_AGENT_PID} | grep ssh-agent$ &gt; /dev/null || {</a:t>
            </a:r>
          </a:p>
          <a:p>
            <a:r>
              <a:rPr lang="en" sz="1400" b="1" dirty="0" smtClean="0">
                <a:latin typeface="Courier New"/>
                <a:cs typeface="Courier New"/>
              </a:rPr>
              <a:t>        start_agent;</a:t>
            </a:r>
          </a:p>
          <a:p>
            <a:r>
              <a:rPr lang="en" sz="1400" b="1" dirty="0" smtClean="0">
                <a:latin typeface="Courier New"/>
                <a:cs typeface="Courier New"/>
              </a:rPr>
              <a:t>    }</a:t>
            </a:r>
          </a:p>
          <a:p>
            <a:r>
              <a:rPr lang="en" sz="1400" b="1" dirty="0" smtClean="0">
                <a:latin typeface="Courier New"/>
                <a:cs typeface="Courier New"/>
              </a:rPr>
              <a:t> else</a:t>
            </a:r>
          </a:p>
          <a:p>
            <a:r>
              <a:rPr lang="en" sz="1400" b="1" dirty="0" smtClean="0">
                <a:latin typeface="Courier New"/>
                <a:cs typeface="Courier New"/>
              </a:rPr>
              <a:t>    start_agent;</a:t>
            </a:r>
          </a:p>
          <a:p>
            <a:r>
              <a:rPr lang="en" sz="1400" b="1" dirty="0" smtClean="0">
                <a:latin typeface="Courier New"/>
                <a:cs typeface="Courier New"/>
              </a:rPr>
              <a:t> fi</a:t>
            </a:r>
          </a:p>
          <a:p>
            <a:endParaRPr lang="en" dirty="0" smtClean="0"/>
          </a:p>
        </p:txBody>
      </p:sp>
      <p:sp>
        <p:nvSpPr>
          <p:cNvPr id="2" name="Title 1"/>
          <p:cNvSpPr>
            <a:spLocks noGrp="1"/>
          </p:cNvSpPr>
          <p:nvPr>
            <p:ph type="title"/>
          </p:nvPr>
        </p:nvSpPr>
        <p:spPr/>
        <p:txBody>
          <a:bodyPr/>
          <a:lstStyle/>
          <a:p>
            <a:r>
              <a:rPr lang="en" dirty="0" smtClean="0"/>
              <a:t>Password-less login</a:t>
            </a:r>
            <a:endParaRPr lang="en" dirty="0"/>
          </a:p>
        </p:txBody>
      </p:sp>
      <p:sp>
        <p:nvSpPr>
          <p:cNvPr id="3" name="Rectangle 2"/>
          <p:cNvSpPr/>
          <p:nvPr/>
        </p:nvSpPr>
        <p:spPr>
          <a:xfrm>
            <a:off x="6570590" y="6476244"/>
            <a:ext cx="2573410" cy="400110"/>
          </a:xfrm>
          <a:prstGeom prst="rect">
            <a:avLst/>
          </a:prstGeom>
        </p:spPr>
        <p:txBody>
          <a:bodyPr wrap="square">
            <a:spAutoFit/>
          </a:bodyPr>
          <a:lstStyle/>
          <a:p>
            <a:pPr algn="r"/>
            <a:r>
              <a:rPr lang="en" sz="1000" dirty="0">
                <a:hlinkClick r:id="rId2"/>
              </a:rPr>
              <a:t>http://mah.everybody.org/docs/</a:t>
            </a:r>
            <a:r>
              <a:rPr lang="en" sz="1000" dirty="0" smtClean="0">
                <a:hlinkClick r:id="rId2"/>
              </a:rPr>
              <a:t>ssh</a:t>
            </a:r>
            <a:r>
              <a:rPr lang="en" sz="1000" dirty="0" smtClean="0"/>
              <a:t> </a:t>
            </a:r>
          </a:p>
          <a:p>
            <a:pPr algn="r"/>
            <a:r>
              <a:rPr lang="en-US" sz="1000" dirty="0" smtClean="0">
                <a:hlinkClick r:id="rId3"/>
              </a:rPr>
              <a:t>https</a:t>
            </a:r>
            <a:r>
              <a:rPr lang="en-US" sz="1000" dirty="0">
                <a:hlinkClick r:id="rId3"/>
              </a:rPr>
              <a:t>://gist.github.com/rezlam/</a:t>
            </a:r>
            <a:r>
              <a:rPr lang="en-US" sz="1000" dirty="0" smtClean="0">
                <a:hlinkClick r:id="rId3"/>
              </a:rPr>
              <a:t>850855</a:t>
            </a:r>
            <a:r>
              <a:rPr lang="en-US" sz="1000" dirty="0" smtClean="0"/>
              <a:t> </a:t>
            </a:r>
            <a:endParaRPr lang="en" sz="1000" dirty="0"/>
          </a:p>
        </p:txBody>
      </p:sp>
    </p:spTree>
    <p:extLst>
      <p:ext uri="{BB962C8B-B14F-4D97-AF65-F5344CB8AC3E}">
        <p14:creationId xmlns:p14="http://schemas.microsoft.com/office/powerpoint/2010/main" val="32066809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Copy files over ssh</a:t>
            </a:r>
            <a:endParaRPr lang="en" dirty="0"/>
          </a:p>
        </p:txBody>
      </p:sp>
      <p:sp>
        <p:nvSpPr>
          <p:cNvPr id="3" name="Content Placeholder 2"/>
          <p:cNvSpPr>
            <a:spLocks noGrp="1"/>
          </p:cNvSpPr>
          <p:nvPr>
            <p:ph idx="1"/>
          </p:nvPr>
        </p:nvSpPr>
        <p:spPr/>
        <p:txBody>
          <a:bodyPr/>
          <a:lstStyle/>
          <a:p>
            <a:r>
              <a:rPr lang="en" b="1" dirty="0" smtClean="0">
                <a:latin typeface="Courier New"/>
                <a:cs typeface="Courier New"/>
              </a:rPr>
              <a:t>scp &lt;file&gt; user@remote.host.com:~/work/</a:t>
            </a:r>
          </a:p>
          <a:p>
            <a:endParaRPr lang="en-US" b="1" dirty="0" smtClean="0">
              <a:latin typeface="Courier New"/>
              <a:cs typeface="Courier New"/>
            </a:endParaRPr>
          </a:p>
          <a:p>
            <a:r>
              <a:rPr lang="en" b="1" dirty="0" smtClean="0">
                <a:latin typeface="Courier New"/>
                <a:cs typeface="Courier New"/>
              </a:rPr>
              <a:t>rsync –arvh –progress &lt;file&gt; user@remote.host.com:~/work/</a:t>
            </a:r>
            <a:endParaRPr lang="en" b="1" dirty="0">
              <a:latin typeface="Courier New"/>
              <a:cs typeface="Courier New"/>
            </a:endParaRPr>
          </a:p>
        </p:txBody>
      </p:sp>
    </p:spTree>
    <p:extLst>
      <p:ext uri="{BB962C8B-B14F-4D97-AF65-F5344CB8AC3E}">
        <p14:creationId xmlns:p14="http://schemas.microsoft.com/office/powerpoint/2010/main" val="17917514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smtClean="0"/>
              <a:t>Sequential snapshots of incremental changes</a:t>
            </a:r>
            <a:endParaRPr lang="en" dirty="0"/>
          </a:p>
        </p:txBody>
      </p:sp>
      <p:pic>
        <p:nvPicPr>
          <p:cNvPr id="3" name="Picture 2"/>
          <p:cNvPicPr>
            <a:picLocks noChangeAspect="1"/>
          </p:cNvPicPr>
          <p:nvPr/>
        </p:nvPicPr>
        <p:blipFill>
          <a:blip r:embed="rId2"/>
          <a:stretch>
            <a:fillRect/>
          </a:stretch>
        </p:blipFill>
        <p:spPr>
          <a:xfrm>
            <a:off x="660400" y="1585584"/>
            <a:ext cx="7810500" cy="2501900"/>
          </a:xfrm>
          <a:prstGeom prst="rect">
            <a:avLst/>
          </a:prstGeom>
        </p:spPr>
      </p:pic>
      <p:sp>
        <p:nvSpPr>
          <p:cNvPr id="4" name="TextBox 3"/>
          <p:cNvSpPr txBox="1"/>
          <p:nvPr/>
        </p:nvSpPr>
        <p:spPr>
          <a:xfrm>
            <a:off x="457200" y="3871916"/>
            <a:ext cx="8013700" cy="2677656"/>
          </a:xfrm>
          <a:prstGeom prst="rect">
            <a:avLst/>
          </a:prstGeom>
          <a:noFill/>
        </p:spPr>
        <p:txBody>
          <a:bodyPr wrap="square" rtlCol="0">
            <a:spAutoFit/>
          </a:bodyPr>
          <a:lstStyle/>
          <a:p>
            <a:r>
              <a:rPr lang="en-US" sz="2800" b="1" dirty="0" smtClean="0">
                <a:latin typeface="Arial"/>
                <a:cs typeface="Arial"/>
              </a:rPr>
              <a:t>Advantages of v</a:t>
            </a:r>
            <a:r>
              <a:rPr lang="en" sz="2800" b="1" dirty="0" smtClean="0">
                <a:latin typeface="Arial"/>
                <a:cs typeface="Arial"/>
              </a:rPr>
              <a:t>ersion control:</a:t>
            </a:r>
          </a:p>
          <a:p>
            <a:pPr marL="285750" indent="-285750">
              <a:buFont typeface="Arial"/>
              <a:buChar char="•"/>
            </a:pPr>
            <a:r>
              <a:rPr lang="en" sz="2800" dirty="0" smtClean="0">
                <a:latin typeface="Arial"/>
                <a:cs typeface="Arial"/>
              </a:rPr>
              <a:t>It’s easy to set up</a:t>
            </a:r>
          </a:p>
          <a:p>
            <a:pPr marL="285750" indent="-285750">
              <a:buFont typeface="Arial"/>
              <a:buChar char="•"/>
            </a:pPr>
            <a:r>
              <a:rPr lang="en" sz="2800" dirty="0" smtClean="0">
                <a:latin typeface="Arial"/>
                <a:cs typeface="Arial"/>
              </a:rPr>
              <a:t>Every copy of a Git repository is a full backup of a project and its history</a:t>
            </a:r>
          </a:p>
          <a:p>
            <a:pPr marL="285750" indent="-285750">
              <a:buFont typeface="Arial"/>
              <a:buChar char="•"/>
            </a:pPr>
            <a:r>
              <a:rPr lang="en" sz="2800" dirty="0" smtClean="0">
                <a:latin typeface="Arial"/>
                <a:cs typeface="Arial"/>
              </a:rPr>
              <a:t>A few easy-to-remember commands are all you need for most day-to-day version control tasks</a:t>
            </a:r>
          </a:p>
        </p:txBody>
      </p:sp>
    </p:spTree>
    <p:extLst>
      <p:ext uri="{BB962C8B-B14F-4D97-AF65-F5344CB8AC3E}">
        <p14:creationId xmlns:p14="http://schemas.microsoft.com/office/powerpoint/2010/main" val="29817004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75980" y="3063788"/>
            <a:ext cx="8392041" cy="769441"/>
          </a:xfrm>
          <a:prstGeom prst="rect">
            <a:avLst/>
          </a:prstGeom>
          <a:noFill/>
        </p:spPr>
        <p:txBody>
          <a:bodyPr wrap="none" rtlCol="0">
            <a:spAutoFit/>
          </a:bodyPr>
          <a:lstStyle/>
          <a:p>
            <a:pPr algn="ctr"/>
            <a:r>
              <a:rPr lang="en" sz="4400" b="1" dirty="0" smtClean="0">
                <a:latin typeface="Arial"/>
                <a:cs typeface="Arial"/>
              </a:rPr>
              <a:t>STEPS IN VERSION CONTROL</a:t>
            </a:r>
            <a:endParaRPr lang="en" sz="4400" b="1" dirty="0">
              <a:latin typeface="Arial"/>
              <a:cs typeface="Arial"/>
            </a:endParaRPr>
          </a:p>
        </p:txBody>
      </p:sp>
    </p:spTree>
    <p:extLst>
      <p:ext uri="{BB962C8B-B14F-4D97-AF65-F5344CB8AC3E}">
        <p14:creationId xmlns:p14="http://schemas.microsoft.com/office/powerpoint/2010/main" val="38427929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 dirty="0" smtClean="0"/>
              <a:t>First steps with Git</a:t>
            </a:r>
            <a:endParaRPr lang="en" dirty="0"/>
          </a:p>
        </p:txBody>
      </p:sp>
      <p:sp>
        <p:nvSpPr>
          <p:cNvPr id="4" name="Content Placeholder 3"/>
          <p:cNvSpPr>
            <a:spLocks noGrp="1"/>
          </p:cNvSpPr>
          <p:nvPr>
            <p:ph idx="1"/>
          </p:nvPr>
        </p:nvSpPr>
        <p:spPr>
          <a:xfrm>
            <a:off x="457200" y="1600201"/>
            <a:ext cx="8686800" cy="5083090"/>
          </a:xfrm>
        </p:spPr>
        <p:txBody>
          <a:bodyPr>
            <a:normAutofit/>
          </a:bodyPr>
          <a:lstStyle/>
          <a:p>
            <a:pPr marL="0" indent="0">
              <a:buNone/>
            </a:pPr>
            <a:r>
              <a:rPr lang="en" sz="2000" dirty="0" smtClean="0"/>
              <a:t>Download and install Git, </a:t>
            </a:r>
            <a:r>
              <a:rPr lang="en" sz="2000" dirty="0" smtClean="0">
                <a:hlinkClick r:id="rId2"/>
              </a:rPr>
              <a:t>https://git-scm.com/downloads</a:t>
            </a:r>
            <a:r>
              <a:rPr lang="en" sz="2000" dirty="0" smtClean="0"/>
              <a:t>. </a:t>
            </a:r>
            <a:r>
              <a:rPr lang="en-US" sz="2000" dirty="0" smtClean="0"/>
              <a:t/>
            </a:r>
            <a:br>
              <a:rPr lang="en-US" sz="2000" dirty="0" smtClean="0"/>
            </a:br>
            <a:r>
              <a:rPr lang="en" sz="2000" dirty="0" smtClean="0"/>
              <a:t>Do not install GUI client</a:t>
            </a:r>
          </a:p>
          <a:p>
            <a:endParaRPr lang="en" sz="2000" dirty="0"/>
          </a:p>
          <a:p>
            <a:r>
              <a:rPr lang="en" sz="2000" b="1" dirty="0" smtClean="0">
                <a:latin typeface="Courier New"/>
                <a:cs typeface="Courier New"/>
              </a:rPr>
              <a:t>man &lt;command&gt;</a:t>
            </a:r>
            <a:r>
              <a:rPr lang="en" sz="2000" dirty="0">
                <a:cs typeface="Arial"/>
              </a:rPr>
              <a:t>. </a:t>
            </a:r>
            <a:r>
              <a:rPr lang="en" sz="2000" b="1" dirty="0" smtClean="0">
                <a:latin typeface="Courier New"/>
                <a:cs typeface="Courier New"/>
              </a:rPr>
              <a:t>man git </a:t>
            </a:r>
            <a:r>
              <a:rPr lang="en" sz="2000" b="1" dirty="0">
                <a:latin typeface="Courier New"/>
                <a:cs typeface="Courier New"/>
              </a:rPr>
              <a:t>- </a:t>
            </a:r>
            <a:r>
              <a:rPr lang="en" sz="2000" dirty="0">
                <a:cs typeface="Arial"/>
              </a:rPr>
              <a:t>not always good</a:t>
            </a:r>
          </a:p>
          <a:p>
            <a:r>
              <a:rPr lang="en" sz="2000" b="1" dirty="0" smtClean="0">
                <a:latin typeface="Courier New"/>
                <a:cs typeface="Courier New"/>
              </a:rPr>
              <a:t>git --help [&lt;command&gt;]</a:t>
            </a:r>
          </a:p>
          <a:p>
            <a:endParaRPr lang="en" sz="2000" b="1" dirty="0" smtClean="0">
              <a:latin typeface="Courier New"/>
              <a:cs typeface="Courier New"/>
            </a:endParaRPr>
          </a:p>
          <a:p>
            <a:pPr marL="0" indent="0">
              <a:buNone/>
            </a:pPr>
            <a:r>
              <a:rPr lang="en" sz="2000" b="1" dirty="0">
                <a:cs typeface="Arial"/>
              </a:rPr>
              <a:t>Setting up git</a:t>
            </a:r>
          </a:p>
          <a:p>
            <a:r>
              <a:rPr lang="en" sz="2000" b="1" dirty="0" smtClean="0">
                <a:latin typeface="Courier New"/>
                <a:cs typeface="Courier New"/>
              </a:rPr>
              <a:t>git config --global user.name "Your name here”</a:t>
            </a:r>
          </a:p>
          <a:p>
            <a:r>
              <a:rPr lang="en" sz="2000" b="1" dirty="0" smtClean="0">
                <a:latin typeface="Courier New"/>
                <a:cs typeface="Courier New"/>
              </a:rPr>
              <a:t>git config --global user.email </a:t>
            </a:r>
            <a:r>
              <a:rPr lang="en" sz="2000" b="1" dirty="0" smtClean="0">
                <a:latin typeface="Courier New"/>
                <a:cs typeface="Courier New"/>
                <a:hlinkClick r:id="rId3"/>
              </a:rPr>
              <a:t>your_email@example.com</a:t>
            </a:r>
            <a:endParaRPr lang="en" sz="2000" b="1" dirty="0" smtClean="0">
              <a:latin typeface="Courier New"/>
              <a:cs typeface="Courier New"/>
            </a:endParaRPr>
          </a:p>
          <a:p>
            <a:r>
              <a:rPr lang="en" sz="2000" b="1" dirty="0" smtClean="0">
                <a:latin typeface="Courier New"/>
                <a:cs typeface="Courier New"/>
              </a:rPr>
              <a:t>git config --global color.ui “auto”</a:t>
            </a:r>
          </a:p>
          <a:p>
            <a:r>
              <a:rPr lang="en" sz="2000" b="1" dirty="0" smtClean="0">
                <a:latin typeface="Courier New"/>
                <a:cs typeface="Courier New"/>
              </a:rPr>
              <a:t>git config core.fileMode false</a:t>
            </a:r>
          </a:p>
          <a:p>
            <a:r>
              <a:rPr lang="en" sz="2000" b="1" dirty="0" smtClean="0">
                <a:latin typeface="Courier New"/>
                <a:cs typeface="Courier New"/>
              </a:rPr>
              <a:t>git config --list</a:t>
            </a:r>
          </a:p>
          <a:p>
            <a:endParaRPr lang="en" sz="2000" b="1" dirty="0" smtClean="0">
              <a:latin typeface="Courier New"/>
              <a:cs typeface="Courier New"/>
            </a:endParaRPr>
          </a:p>
          <a:p>
            <a:endParaRPr lang="en" sz="2000" b="1" dirty="0" smtClean="0">
              <a:latin typeface="Courier New"/>
              <a:cs typeface="Courier New"/>
            </a:endParaRPr>
          </a:p>
          <a:p>
            <a:endParaRPr lang="en" sz="2000" dirty="0" smtClean="0"/>
          </a:p>
        </p:txBody>
      </p:sp>
      <p:pic>
        <p:nvPicPr>
          <p:cNvPr id="5" name="Picture 4"/>
          <p:cNvPicPr>
            <a:picLocks noChangeAspect="1"/>
          </p:cNvPicPr>
          <p:nvPr/>
        </p:nvPicPr>
        <p:blipFill>
          <a:blip r:embed="rId4"/>
          <a:stretch>
            <a:fillRect/>
          </a:stretch>
        </p:blipFill>
        <p:spPr>
          <a:xfrm>
            <a:off x="0" y="6294162"/>
            <a:ext cx="563837" cy="563837"/>
          </a:xfrm>
          <a:prstGeom prst="rect">
            <a:avLst/>
          </a:prstGeom>
        </p:spPr>
      </p:pic>
    </p:spTree>
    <p:extLst>
      <p:ext uri="{BB962C8B-B14F-4D97-AF65-F5344CB8AC3E}">
        <p14:creationId xmlns:p14="http://schemas.microsoft.com/office/powerpoint/2010/main" val="282987273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Configuring text editor</a:t>
            </a:r>
            <a:endParaRPr lang="en" dirty="0"/>
          </a:p>
        </p:txBody>
      </p:sp>
      <p:pic>
        <p:nvPicPr>
          <p:cNvPr id="5" name="Picture 4"/>
          <p:cNvPicPr>
            <a:picLocks noChangeAspect="1"/>
          </p:cNvPicPr>
          <p:nvPr/>
        </p:nvPicPr>
        <p:blipFill>
          <a:blip r:embed="rId2"/>
          <a:stretch>
            <a:fillRect/>
          </a:stretch>
        </p:blipFill>
        <p:spPr>
          <a:xfrm>
            <a:off x="0" y="6294162"/>
            <a:ext cx="563837" cy="563837"/>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958591582"/>
              </p:ext>
            </p:extLst>
          </p:nvPr>
        </p:nvGraphicFramePr>
        <p:xfrm>
          <a:off x="457200" y="1257988"/>
          <a:ext cx="8229600" cy="5337399"/>
        </p:xfrm>
        <a:graphic>
          <a:graphicData uri="http://schemas.openxmlformats.org/drawingml/2006/table">
            <a:tbl>
              <a:tblPr firstRow="1" bandRow="1">
                <a:tableStyleId>{D7AC3CCA-C797-4891-BE02-D94E43425B78}</a:tableStyleId>
              </a:tblPr>
              <a:tblGrid>
                <a:gridCol w="2148923"/>
                <a:gridCol w="6080677"/>
              </a:tblGrid>
              <a:tr h="439395">
                <a:tc>
                  <a:txBody>
                    <a:bodyPr/>
                    <a:lstStyle/>
                    <a:p>
                      <a:pPr marL="0" marR="0">
                        <a:spcBef>
                          <a:spcPts val="0"/>
                        </a:spcBef>
                        <a:spcAft>
                          <a:spcPts val="0"/>
                        </a:spcAft>
                      </a:pPr>
                      <a:r>
                        <a:rPr lang="en-US" sz="1800">
                          <a:effectLst/>
                          <a:latin typeface="Arial"/>
                          <a:cs typeface="Arial"/>
                        </a:rPr>
                        <a:t>Editor</a:t>
                      </a:r>
                      <a:endParaRPr lang="en-US" sz="1800">
                        <a:effectLst/>
                        <a:latin typeface="Arial"/>
                        <a:ea typeface="ＭＳ 明朝"/>
                        <a:cs typeface="Arial"/>
                      </a:endParaRPr>
                    </a:p>
                  </a:txBody>
                  <a:tcPr marL="68580" marR="68580" marT="0" marB="0" anchor="ctr"/>
                </a:tc>
                <a:tc>
                  <a:txBody>
                    <a:bodyPr/>
                    <a:lstStyle/>
                    <a:p>
                      <a:pPr marL="0" marR="0">
                        <a:spcBef>
                          <a:spcPts val="0"/>
                        </a:spcBef>
                        <a:spcAft>
                          <a:spcPts val="0"/>
                        </a:spcAft>
                      </a:pPr>
                      <a:r>
                        <a:rPr lang="en-US" sz="1800">
                          <a:effectLst/>
                          <a:latin typeface="Arial"/>
                          <a:cs typeface="Arial"/>
                        </a:rPr>
                        <a:t>Configuration command</a:t>
                      </a:r>
                      <a:endParaRPr lang="en-US" sz="1800">
                        <a:effectLst/>
                        <a:latin typeface="Arial"/>
                        <a:ea typeface="ＭＳ 明朝"/>
                        <a:cs typeface="Arial"/>
                      </a:endParaRPr>
                    </a:p>
                  </a:txBody>
                  <a:tcPr marL="68580" marR="68580" marT="0" marB="0" anchor="ctr"/>
                </a:tc>
              </a:tr>
              <a:tr h="485825">
                <a:tc>
                  <a:txBody>
                    <a:bodyPr/>
                    <a:lstStyle/>
                    <a:p>
                      <a:pPr marL="0" marR="0">
                        <a:spcBef>
                          <a:spcPts val="0"/>
                        </a:spcBef>
                        <a:spcAft>
                          <a:spcPts val="0"/>
                        </a:spcAft>
                      </a:pPr>
                      <a:r>
                        <a:rPr lang="en-US" sz="1800" dirty="0" err="1">
                          <a:effectLst/>
                          <a:latin typeface="Arial"/>
                          <a:cs typeface="Arial"/>
                          <a:hlinkClick r:id="rId3"/>
                        </a:rPr>
                        <a:t>nano</a:t>
                      </a:r>
                      <a:endParaRPr lang="en-US" sz="1800" dirty="0">
                        <a:effectLst/>
                        <a:latin typeface="Arial"/>
                        <a:ea typeface="ＭＳ 明朝"/>
                        <a:cs typeface="Arial"/>
                      </a:endParaRPr>
                    </a:p>
                  </a:txBody>
                  <a:tcPr marL="68580" marR="68580" marT="0" marB="0" anchor="ctr"/>
                </a:tc>
                <a:tc>
                  <a:txBody>
                    <a:bodyPr/>
                    <a:lstStyle/>
                    <a:p>
                      <a:pPr marL="0" marR="0">
                        <a:spcBef>
                          <a:spcPts val="0"/>
                        </a:spcBef>
                        <a:spcAft>
                          <a:spcPts val="0"/>
                        </a:spcAft>
                      </a:pPr>
                      <a:r>
                        <a:rPr lang="en-US" sz="1800" b="1" dirty="0" err="1">
                          <a:effectLst/>
                          <a:latin typeface="Courier New"/>
                          <a:cs typeface="Courier New"/>
                        </a:rPr>
                        <a:t>git</a:t>
                      </a:r>
                      <a:r>
                        <a:rPr lang="en-US" sz="1800" b="1" dirty="0">
                          <a:effectLst/>
                          <a:latin typeface="Courier New"/>
                          <a:cs typeface="Courier New"/>
                        </a:rPr>
                        <a:t> </a:t>
                      </a:r>
                      <a:r>
                        <a:rPr lang="en-US" sz="1800" b="1" dirty="0" err="1">
                          <a:effectLst/>
                          <a:latin typeface="Courier New"/>
                          <a:cs typeface="Courier New"/>
                        </a:rPr>
                        <a:t>config</a:t>
                      </a:r>
                      <a:r>
                        <a:rPr lang="en-US" sz="1800" b="1" dirty="0">
                          <a:effectLst/>
                          <a:latin typeface="Courier New"/>
                          <a:cs typeface="Courier New"/>
                        </a:rPr>
                        <a:t> --global </a:t>
                      </a:r>
                      <a:r>
                        <a:rPr lang="en-US" sz="1800" b="1" dirty="0" err="1">
                          <a:effectLst/>
                          <a:latin typeface="Courier New"/>
                          <a:cs typeface="Courier New"/>
                        </a:rPr>
                        <a:t>core.editor</a:t>
                      </a:r>
                      <a:r>
                        <a:rPr lang="en-US" sz="1800" b="1" dirty="0">
                          <a:effectLst/>
                          <a:latin typeface="Courier New"/>
                          <a:cs typeface="Courier New"/>
                        </a:rPr>
                        <a:t> "</a:t>
                      </a:r>
                      <a:r>
                        <a:rPr lang="en-US" sz="1800" b="1" dirty="0" err="1">
                          <a:effectLst/>
                          <a:latin typeface="Courier New"/>
                          <a:cs typeface="Courier New"/>
                        </a:rPr>
                        <a:t>nano</a:t>
                      </a:r>
                      <a:r>
                        <a:rPr lang="en-US" sz="1800" b="1" dirty="0">
                          <a:effectLst/>
                          <a:latin typeface="Courier New"/>
                          <a:cs typeface="Courier New"/>
                        </a:rPr>
                        <a:t> -w"</a:t>
                      </a:r>
                      <a:endParaRPr lang="en-US" sz="1800" b="1" dirty="0">
                        <a:effectLst/>
                        <a:latin typeface="Courier New"/>
                        <a:ea typeface="ＭＳ 明朝"/>
                        <a:cs typeface="Courier New"/>
                      </a:endParaRPr>
                    </a:p>
                  </a:txBody>
                  <a:tcPr marL="68580" marR="68580" marT="0" marB="0" anchor="ctr"/>
                </a:tc>
              </a:tr>
              <a:tr h="485825">
                <a:tc>
                  <a:txBody>
                    <a:bodyPr/>
                    <a:lstStyle/>
                    <a:p>
                      <a:pPr marL="0" marR="0">
                        <a:spcBef>
                          <a:spcPts val="0"/>
                        </a:spcBef>
                        <a:spcAft>
                          <a:spcPts val="0"/>
                        </a:spcAft>
                      </a:pPr>
                      <a:r>
                        <a:rPr lang="en-US" sz="1800" dirty="0" smtClean="0">
                          <a:effectLst/>
                          <a:latin typeface="Arial"/>
                          <a:ea typeface="ＭＳ 明朝"/>
                          <a:cs typeface="Arial"/>
                          <a:hlinkClick r:id="rId4"/>
                        </a:rPr>
                        <a:t>vim</a:t>
                      </a:r>
                      <a:endParaRPr lang="en-US" sz="1800" dirty="0">
                        <a:effectLst/>
                        <a:latin typeface="Arial"/>
                        <a:ea typeface="ＭＳ 明朝"/>
                        <a:cs typeface="Arial"/>
                      </a:endParaRPr>
                    </a:p>
                  </a:txBody>
                  <a:tcPr marL="68580" marR="68580" marT="0" marB="0"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1" dirty="0" err="1" smtClean="0">
                          <a:effectLst/>
                          <a:latin typeface="Courier New"/>
                          <a:ea typeface="ＭＳ 明朝"/>
                          <a:cs typeface="Courier New"/>
                        </a:rPr>
                        <a:t>git</a:t>
                      </a:r>
                      <a:r>
                        <a:rPr lang="en-US" sz="1800" b="1" dirty="0" smtClean="0">
                          <a:effectLst/>
                          <a:latin typeface="Courier New"/>
                          <a:ea typeface="ＭＳ 明朝"/>
                          <a:cs typeface="Courier New"/>
                        </a:rPr>
                        <a:t> </a:t>
                      </a:r>
                      <a:r>
                        <a:rPr lang="en-US" sz="1800" b="1" dirty="0" err="1" smtClean="0">
                          <a:effectLst/>
                          <a:latin typeface="Courier New"/>
                          <a:ea typeface="ＭＳ 明朝"/>
                          <a:cs typeface="Courier New"/>
                        </a:rPr>
                        <a:t>config</a:t>
                      </a:r>
                      <a:r>
                        <a:rPr lang="en-US" sz="1800" b="1" dirty="0" smtClean="0">
                          <a:effectLst/>
                          <a:latin typeface="Courier New"/>
                          <a:ea typeface="ＭＳ 明朝"/>
                          <a:cs typeface="Courier New"/>
                        </a:rPr>
                        <a:t> --global </a:t>
                      </a:r>
                      <a:r>
                        <a:rPr lang="en-US" sz="1800" b="1" dirty="0" err="1" smtClean="0">
                          <a:effectLst/>
                          <a:latin typeface="Courier New"/>
                          <a:ea typeface="ＭＳ 明朝"/>
                          <a:cs typeface="Courier New"/>
                        </a:rPr>
                        <a:t>core.editor</a:t>
                      </a:r>
                      <a:r>
                        <a:rPr lang="en-US" sz="1800" b="1" dirty="0" smtClean="0">
                          <a:effectLst/>
                          <a:latin typeface="Courier New"/>
                          <a:ea typeface="ＭＳ 明朝"/>
                          <a:cs typeface="Courier New"/>
                        </a:rPr>
                        <a:t> "vim"</a:t>
                      </a:r>
                      <a:endParaRPr lang="en-US" sz="1800" b="1" dirty="0">
                        <a:effectLst/>
                        <a:latin typeface="Courier New"/>
                        <a:ea typeface="ＭＳ 明朝"/>
                        <a:cs typeface="Courier New"/>
                      </a:endParaRPr>
                    </a:p>
                  </a:txBody>
                  <a:tcPr marL="68580" marR="68580" marT="0" marB="0" anchor="ctr"/>
                </a:tc>
              </a:tr>
              <a:tr h="485825">
                <a:tc>
                  <a:txBody>
                    <a:bodyPr/>
                    <a:lstStyle/>
                    <a:p>
                      <a:pPr marL="0" marR="0">
                        <a:spcBef>
                          <a:spcPts val="0"/>
                        </a:spcBef>
                        <a:spcAft>
                          <a:spcPts val="0"/>
                        </a:spcAft>
                      </a:pPr>
                      <a:r>
                        <a:rPr lang="en-US" sz="1800" dirty="0">
                          <a:effectLst/>
                          <a:latin typeface="Arial"/>
                          <a:cs typeface="Arial"/>
                          <a:hlinkClick r:id="rId5"/>
                        </a:rPr>
                        <a:t>Text Wrangler</a:t>
                      </a:r>
                      <a:endParaRPr lang="en-US" sz="1800" dirty="0">
                        <a:effectLst/>
                        <a:latin typeface="Arial"/>
                        <a:ea typeface="ＭＳ 明朝"/>
                        <a:cs typeface="Arial"/>
                      </a:endParaRPr>
                    </a:p>
                  </a:txBody>
                  <a:tcPr marL="68580" marR="68580" marT="0" marB="0" anchor="ctr"/>
                </a:tc>
                <a:tc>
                  <a:txBody>
                    <a:bodyPr/>
                    <a:lstStyle/>
                    <a:p>
                      <a:pPr marL="0" marR="0">
                        <a:spcBef>
                          <a:spcPts val="0"/>
                        </a:spcBef>
                        <a:spcAft>
                          <a:spcPts val="0"/>
                        </a:spcAft>
                      </a:pPr>
                      <a:r>
                        <a:rPr lang="en-US" sz="1800" b="1" dirty="0" err="1">
                          <a:effectLst/>
                          <a:latin typeface="Courier New"/>
                          <a:cs typeface="Courier New"/>
                        </a:rPr>
                        <a:t>git</a:t>
                      </a:r>
                      <a:r>
                        <a:rPr lang="en-US" sz="1800" b="1" dirty="0">
                          <a:effectLst/>
                          <a:latin typeface="Courier New"/>
                          <a:cs typeface="Courier New"/>
                        </a:rPr>
                        <a:t> </a:t>
                      </a:r>
                      <a:r>
                        <a:rPr lang="en-US" sz="1800" b="1" dirty="0" err="1">
                          <a:effectLst/>
                          <a:latin typeface="Courier New"/>
                          <a:cs typeface="Courier New"/>
                        </a:rPr>
                        <a:t>config</a:t>
                      </a:r>
                      <a:r>
                        <a:rPr lang="en-US" sz="1800" b="1" dirty="0">
                          <a:effectLst/>
                          <a:latin typeface="Courier New"/>
                          <a:cs typeface="Courier New"/>
                        </a:rPr>
                        <a:t> --global </a:t>
                      </a:r>
                      <a:r>
                        <a:rPr lang="en-US" sz="1800" b="1" dirty="0" err="1">
                          <a:effectLst/>
                          <a:latin typeface="Courier New"/>
                          <a:cs typeface="Courier New"/>
                        </a:rPr>
                        <a:t>core.editor</a:t>
                      </a:r>
                      <a:r>
                        <a:rPr lang="en-US" sz="1800" b="1" dirty="0">
                          <a:effectLst/>
                          <a:latin typeface="Courier New"/>
                          <a:cs typeface="Courier New"/>
                        </a:rPr>
                        <a:t> "edit -w"</a:t>
                      </a:r>
                      <a:endParaRPr lang="en-US" sz="1800" b="1" dirty="0">
                        <a:effectLst/>
                        <a:latin typeface="Courier New"/>
                        <a:ea typeface="ＭＳ 明朝"/>
                        <a:cs typeface="Courier New"/>
                      </a:endParaRPr>
                    </a:p>
                  </a:txBody>
                  <a:tcPr marL="68580" marR="68580" marT="0" marB="0" anchor="ctr"/>
                </a:tc>
              </a:tr>
              <a:tr h="525383">
                <a:tc>
                  <a:txBody>
                    <a:bodyPr/>
                    <a:lstStyle/>
                    <a:p>
                      <a:pPr marL="0" marR="0">
                        <a:spcBef>
                          <a:spcPts val="0"/>
                        </a:spcBef>
                        <a:spcAft>
                          <a:spcPts val="0"/>
                        </a:spcAft>
                      </a:pPr>
                      <a:r>
                        <a:rPr lang="en-US" sz="1800" dirty="0">
                          <a:effectLst/>
                          <a:latin typeface="Arial"/>
                          <a:cs typeface="Arial"/>
                          <a:hlinkClick r:id="rId6"/>
                        </a:rPr>
                        <a:t>Sublime Text</a:t>
                      </a:r>
                      <a:r>
                        <a:rPr lang="en-US" sz="1800" dirty="0">
                          <a:effectLst/>
                          <a:latin typeface="Arial"/>
                          <a:cs typeface="Arial"/>
                        </a:rPr>
                        <a:t> (Mac)</a:t>
                      </a:r>
                      <a:endParaRPr lang="en-US" sz="1800" dirty="0">
                        <a:effectLst/>
                        <a:latin typeface="Arial"/>
                        <a:ea typeface="ＭＳ 明朝"/>
                        <a:cs typeface="Arial"/>
                      </a:endParaRPr>
                    </a:p>
                  </a:txBody>
                  <a:tcPr marL="68580" marR="68580" marT="0" marB="0" anchor="ctr"/>
                </a:tc>
                <a:tc>
                  <a:txBody>
                    <a:bodyPr/>
                    <a:lstStyle/>
                    <a:p>
                      <a:pPr marL="0" marR="0">
                        <a:spcBef>
                          <a:spcPts val="0"/>
                        </a:spcBef>
                        <a:spcAft>
                          <a:spcPts val="0"/>
                        </a:spcAft>
                      </a:pPr>
                      <a:r>
                        <a:rPr lang="en-US" sz="1800" b="1" dirty="0" err="1">
                          <a:effectLst/>
                          <a:latin typeface="Courier New"/>
                          <a:cs typeface="Courier New"/>
                        </a:rPr>
                        <a:t>git</a:t>
                      </a:r>
                      <a:r>
                        <a:rPr lang="en-US" sz="1800" b="1" dirty="0">
                          <a:effectLst/>
                          <a:latin typeface="Courier New"/>
                          <a:cs typeface="Courier New"/>
                        </a:rPr>
                        <a:t> </a:t>
                      </a:r>
                      <a:r>
                        <a:rPr lang="en-US" sz="1800" b="1" dirty="0" err="1">
                          <a:effectLst/>
                          <a:latin typeface="Courier New"/>
                          <a:cs typeface="Courier New"/>
                        </a:rPr>
                        <a:t>config</a:t>
                      </a:r>
                      <a:r>
                        <a:rPr lang="en-US" sz="1800" b="1" dirty="0">
                          <a:effectLst/>
                          <a:latin typeface="Courier New"/>
                          <a:cs typeface="Courier New"/>
                        </a:rPr>
                        <a:t> --global </a:t>
                      </a:r>
                      <a:r>
                        <a:rPr lang="en-US" sz="1800" b="1" dirty="0" err="1">
                          <a:effectLst/>
                          <a:latin typeface="Courier New"/>
                          <a:cs typeface="Courier New"/>
                        </a:rPr>
                        <a:t>core.editor</a:t>
                      </a:r>
                      <a:r>
                        <a:rPr lang="en-US" sz="1800" b="1" dirty="0">
                          <a:effectLst/>
                          <a:latin typeface="Courier New"/>
                          <a:cs typeface="Courier New"/>
                        </a:rPr>
                        <a:t> "</a:t>
                      </a:r>
                      <a:r>
                        <a:rPr lang="en-US" sz="1800" b="1" dirty="0" err="1">
                          <a:effectLst/>
                          <a:latin typeface="Courier New"/>
                          <a:cs typeface="Courier New"/>
                        </a:rPr>
                        <a:t>subl</a:t>
                      </a:r>
                      <a:r>
                        <a:rPr lang="en-US" sz="1800" b="1" dirty="0">
                          <a:effectLst/>
                          <a:latin typeface="Courier New"/>
                          <a:cs typeface="Courier New"/>
                        </a:rPr>
                        <a:t> -n -w"</a:t>
                      </a:r>
                      <a:endParaRPr lang="en-US" sz="1800" b="1" dirty="0">
                        <a:effectLst/>
                        <a:latin typeface="Courier New"/>
                        <a:ea typeface="ＭＳ 明朝"/>
                        <a:cs typeface="Courier New"/>
                      </a:endParaRPr>
                    </a:p>
                  </a:txBody>
                  <a:tcPr marL="68580" marR="68580" marT="0" marB="0" anchor="ctr"/>
                </a:tc>
              </a:tr>
              <a:tr h="788074">
                <a:tc>
                  <a:txBody>
                    <a:bodyPr/>
                    <a:lstStyle/>
                    <a:p>
                      <a:pPr marL="0" marR="0">
                        <a:spcBef>
                          <a:spcPts val="0"/>
                        </a:spcBef>
                        <a:spcAft>
                          <a:spcPts val="0"/>
                        </a:spcAft>
                      </a:pPr>
                      <a:r>
                        <a:rPr lang="en-US" sz="1800" dirty="0">
                          <a:effectLst/>
                          <a:latin typeface="Arial"/>
                          <a:cs typeface="Arial"/>
                          <a:hlinkClick r:id="rId6"/>
                        </a:rPr>
                        <a:t>Sublime Text </a:t>
                      </a:r>
                      <a:r>
                        <a:rPr lang="en-US" sz="1800" dirty="0">
                          <a:effectLst/>
                          <a:latin typeface="Arial"/>
                          <a:cs typeface="Arial"/>
                        </a:rPr>
                        <a:t>(Win)</a:t>
                      </a:r>
                      <a:endParaRPr lang="en-US" sz="1800" dirty="0">
                        <a:effectLst/>
                        <a:latin typeface="Arial"/>
                        <a:ea typeface="ＭＳ 明朝"/>
                        <a:cs typeface="Arial"/>
                      </a:endParaRPr>
                    </a:p>
                  </a:txBody>
                  <a:tcPr marL="68580" marR="68580" marT="0" marB="0" anchor="ctr"/>
                </a:tc>
                <a:tc>
                  <a:txBody>
                    <a:bodyPr/>
                    <a:lstStyle/>
                    <a:p>
                      <a:pPr marL="0" marR="0">
                        <a:spcBef>
                          <a:spcPts val="0"/>
                        </a:spcBef>
                        <a:spcAft>
                          <a:spcPts val="0"/>
                        </a:spcAft>
                      </a:pPr>
                      <a:r>
                        <a:rPr lang="en-US" sz="1800" b="1" dirty="0" err="1">
                          <a:effectLst/>
                          <a:latin typeface="Courier New"/>
                          <a:cs typeface="Courier New"/>
                        </a:rPr>
                        <a:t>git</a:t>
                      </a:r>
                      <a:r>
                        <a:rPr lang="en-US" sz="1800" b="1" dirty="0">
                          <a:effectLst/>
                          <a:latin typeface="Courier New"/>
                          <a:cs typeface="Courier New"/>
                        </a:rPr>
                        <a:t> </a:t>
                      </a:r>
                      <a:r>
                        <a:rPr lang="en-US" sz="1800" b="1" dirty="0" err="1">
                          <a:effectLst/>
                          <a:latin typeface="Courier New"/>
                          <a:cs typeface="Courier New"/>
                        </a:rPr>
                        <a:t>config</a:t>
                      </a:r>
                      <a:r>
                        <a:rPr lang="en-US" sz="1800" b="1" dirty="0">
                          <a:effectLst/>
                          <a:latin typeface="Courier New"/>
                          <a:cs typeface="Courier New"/>
                        </a:rPr>
                        <a:t> --global </a:t>
                      </a:r>
                      <a:r>
                        <a:rPr lang="en-US" sz="1800" b="1" dirty="0" err="1">
                          <a:effectLst/>
                          <a:latin typeface="Courier New"/>
                          <a:cs typeface="Courier New"/>
                        </a:rPr>
                        <a:t>core.editor</a:t>
                      </a:r>
                      <a:r>
                        <a:rPr lang="en-US" sz="1800" b="1" dirty="0">
                          <a:effectLst/>
                          <a:latin typeface="Courier New"/>
                          <a:cs typeface="Courier New"/>
                        </a:rPr>
                        <a:t> "'c:/program files/sublime text 2/</a:t>
                      </a:r>
                      <a:r>
                        <a:rPr lang="en-US" sz="1800" b="1" dirty="0" err="1">
                          <a:effectLst/>
                          <a:latin typeface="Courier New"/>
                          <a:cs typeface="Courier New"/>
                        </a:rPr>
                        <a:t>sublime_text.exe</a:t>
                      </a:r>
                      <a:r>
                        <a:rPr lang="en-US" sz="1800" b="1" dirty="0">
                          <a:effectLst/>
                          <a:latin typeface="Courier New"/>
                          <a:cs typeface="Courier New"/>
                        </a:rPr>
                        <a:t>' -w"</a:t>
                      </a:r>
                      <a:endParaRPr lang="en-US" sz="1800" b="1" dirty="0">
                        <a:effectLst/>
                        <a:latin typeface="Courier New"/>
                        <a:ea typeface="ＭＳ 明朝"/>
                        <a:cs typeface="Courier New"/>
                      </a:endParaRPr>
                    </a:p>
                  </a:txBody>
                  <a:tcPr marL="68580" marR="68580" marT="0" marB="0" anchor="ctr"/>
                </a:tc>
              </a:tr>
              <a:tr h="1050765">
                <a:tc>
                  <a:txBody>
                    <a:bodyPr/>
                    <a:lstStyle/>
                    <a:p>
                      <a:pPr marL="0" marR="0">
                        <a:spcBef>
                          <a:spcPts val="0"/>
                        </a:spcBef>
                        <a:spcAft>
                          <a:spcPts val="0"/>
                        </a:spcAft>
                      </a:pPr>
                      <a:r>
                        <a:rPr lang="en-US" sz="1800" dirty="0">
                          <a:effectLst/>
                          <a:latin typeface="Arial"/>
                          <a:cs typeface="Arial"/>
                          <a:hlinkClick r:id="rId7"/>
                        </a:rPr>
                        <a:t>Notepad++ </a:t>
                      </a:r>
                      <a:r>
                        <a:rPr lang="en-US" sz="1800" dirty="0">
                          <a:effectLst/>
                          <a:latin typeface="Arial"/>
                          <a:cs typeface="Arial"/>
                        </a:rPr>
                        <a:t>(Win)</a:t>
                      </a:r>
                      <a:endParaRPr lang="en-US" sz="1800" dirty="0">
                        <a:effectLst/>
                        <a:latin typeface="Arial"/>
                        <a:ea typeface="ＭＳ 明朝"/>
                        <a:cs typeface="Arial"/>
                      </a:endParaRPr>
                    </a:p>
                  </a:txBody>
                  <a:tcPr marL="68580" marR="68580" marT="0" marB="0" anchor="ctr"/>
                </a:tc>
                <a:tc>
                  <a:txBody>
                    <a:bodyPr/>
                    <a:lstStyle/>
                    <a:p>
                      <a:pPr marL="0" marR="0">
                        <a:spcBef>
                          <a:spcPts val="0"/>
                        </a:spcBef>
                        <a:spcAft>
                          <a:spcPts val="0"/>
                        </a:spcAft>
                      </a:pPr>
                      <a:r>
                        <a:rPr lang="en-US" sz="1800" b="1" dirty="0" err="1">
                          <a:effectLst/>
                          <a:latin typeface="Courier New"/>
                          <a:cs typeface="Courier New"/>
                        </a:rPr>
                        <a:t>git</a:t>
                      </a:r>
                      <a:r>
                        <a:rPr lang="en-US" sz="1800" b="1" dirty="0">
                          <a:effectLst/>
                          <a:latin typeface="Courier New"/>
                          <a:cs typeface="Courier New"/>
                        </a:rPr>
                        <a:t> </a:t>
                      </a:r>
                      <a:r>
                        <a:rPr lang="en-US" sz="1800" b="1" dirty="0" err="1">
                          <a:effectLst/>
                          <a:latin typeface="Courier New"/>
                          <a:cs typeface="Courier New"/>
                        </a:rPr>
                        <a:t>config</a:t>
                      </a:r>
                      <a:r>
                        <a:rPr lang="en-US" sz="1800" b="1" dirty="0">
                          <a:effectLst/>
                          <a:latin typeface="Courier New"/>
                          <a:cs typeface="Courier New"/>
                        </a:rPr>
                        <a:t> --global </a:t>
                      </a:r>
                      <a:r>
                        <a:rPr lang="en-US" sz="1800" b="1" dirty="0" err="1">
                          <a:effectLst/>
                          <a:latin typeface="Courier New"/>
                          <a:cs typeface="Courier New"/>
                        </a:rPr>
                        <a:t>core.editor</a:t>
                      </a:r>
                      <a:r>
                        <a:rPr lang="en-US" sz="1800" b="1" dirty="0">
                          <a:effectLst/>
                          <a:latin typeface="Courier New"/>
                          <a:cs typeface="Courier New"/>
                        </a:rPr>
                        <a:t> "'c:/program files (x86)/Notepad++/notepad++.exe' -</a:t>
                      </a:r>
                      <a:r>
                        <a:rPr lang="en-US" sz="1800" b="1" dirty="0" err="1">
                          <a:effectLst/>
                          <a:latin typeface="Courier New"/>
                          <a:cs typeface="Courier New"/>
                        </a:rPr>
                        <a:t>multiInst</a:t>
                      </a:r>
                      <a:r>
                        <a:rPr lang="en-US" sz="1800" b="1" dirty="0">
                          <a:effectLst/>
                          <a:latin typeface="Courier New"/>
                          <a:cs typeface="Courier New"/>
                        </a:rPr>
                        <a:t> -</a:t>
                      </a:r>
                      <a:r>
                        <a:rPr lang="en-US" sz="1800" b="1" dirty="0" err="1">
                          <a:effectLst/>
                          <a:latin typeface="Courier New"/>
                          <a:cs typeface="Courier New"/>
                        </a:rPr>
                        <a:t>notabbar</a:t>
                      </a:r>
                      <a:r>
                        <a:rPr lang="en-US" sz="1800" b="1" dirty="0">
                          <a:effectLst/>
                          <a:latin typeface="Courier New"/>
                          <a:cs typeface="Courier New"/>
                        </a:rPr>
                        <a:t> -</a:t>
                      </a:r>
                      <a:r>
                        <a:rPr lang="en-US" sz="1800" b="1" dirty="0" err="1">
                          <a:effectLst/>
                          <a:latin typeface="Courier New"/>
                          <a:cs typeface="Courier New"/>
                        </a:rPr>
                        <a:t>nosession</a:t>
                      </a:r>
                      <a:r>
                        <a:rPr lang="en-US" sz="1800" b="1" dirty="0">
                          <a:effectLst/>
                          <a:latin typeface="Courier New"/>
                          <a:cs typeface="Courier New"/>
                        </a:rPr>
                        <a:t> -</a:t>
                      </a:r>
                      <a:r>
                        <a:rPr lang="en-US" sz="1800" b="1" dirty="0" err="1">
                          <a:effectLst/>
                          <a:latin typeface="Courier New"/>
                          <a:cs typeface="Courier New"/>
                        </a:rPr>
                        <a:t>noPlugin</a:t>
                      </a:r>
                      <a:r>
                        <a:rPr lang="en-US" sz="1800" b="1" dirty="0">
                          <a:effectLst/>
                          <a:latin typeface="Courier New"/>
                          <a:cs typeface="Courier New"/>
                        </a:rPr>
                        <a:t>"</a:t>
                      </a:r>
                      <a:endParaRPr lang="en-US" sz="1800" b="1" dirty="0">
                        <a:effectLst/>
                        <a:latin typeface="Courier New"/>
                        <a:ea typeface="ＭＳ 明朝"/>
                        <a:cs typeface="Courier New"/>
                      </a:endParaRPr>
                    </a:p>
                  </a:txBody>
                  <a:tcPr marL="68580" marR="68580" marT="0" marB="0" anchor="ctr"/>
                </a:tc>
              </a:tr>
              <a:tr h="485825">
                <a:tc>
                  <a:txBody>
                    <a:bodyPr/>
                    <a:lstStyle/>
                    <a:p>
                      <a:pPr marL="0" marR="0">
                        <a:spcBef>
                          <a:spcPts val="0"/>
                        </a:spcBef>
                        <a:spcAft>
                          <a:spcPts val="0"/>
                        </a:spcAft>
                      </a:pPr>
                      <a:r>
                        <a:rPr lang="en-US" sz="1800" dirty="0">
                          <a:effectLst/>
                          <a:latin typeface="Arial"/>
                          <a:cs typeface="Arial"/>
                          <a:hlinkClick r:id="rId8"/>
                        </a:rPr>
                        <a:t>Kate </a:t>
                      </a:r>
                      <a:r>
                        <a:rPr lang="en-US" sz="1800" dirty="0">
                          <a:effectLst/>
                          <a:latin typeface="Arial"/>
                          <a:cs typeface="Arial"/>
                        </a:rPr>
                        <a:t>(Linux)</a:t>
                      </a:r>
                      <a:endParaRPr lang="en-US" sz="1800" dirty="0">
                        <a:effectLst/>
                        <a:latin typeface="Arial"/>
                        <a:ea typeface="ＭＳ 明朝"/>
                        <a:cs typeface="Arial"/>
                      </a:endParaRPr>
                    </a:p>
                  </a:txBody>
                  <a:tcPr marL="68580" marR="68580" marT="0" marB="0" anchor="ctr"/>
                </a:tc>
                <a:tc>
                  <a:txBody>
                    <a:bodyPr/>
                    <a:lstStyle/>
                    <a:p>
                      <a:pPr marL="0" marR="0">
                        <a:spcBef>
                          <a:spcPts val="0"/>
                        </a:spcBef>
                        <a:spcAft>
                          <a:spcPts val="0"/>
                        </a:spcAft>
                      </a:pPr>
                      <a:r>
                        <a:rPr lang="en-US" sz="1800" b="1" dirty="0" err="1">
                          <a:effectLst/>
                          <a:latin typeface="Courier New"/>
                          <a:cs typeface="Courier New"/>
                        </a:rPr>
                        <a:t>git</a:t>
                      </a:r>
                      <a:r>
                        <a:rPr lang="en-US" sz="1800" b="1" dirty="0">
                          <a:effectLst/>
                          <a:latin typeface="Courier New"/>
                          <a:cs typeface="Courier New"/>
                        </a:rPr>
                        <a:t> </a:t>
                      </a:r>
                      <a:r>
                        <a:rPr lang="en-US" sz="1800" b="1" dirty="0" err="1">
                          <a:effectLst/>
                          <a:latin typeface="Courier New"/>
                          <a:cs typeface="Courier New"/>
                        </a:rPr>
                        <a:t>config</a:t>
                      </a:r>
                      <a:r>
                        <a:rPr lang="en-US" sz="1800" b="1" dirty="0">
                          <a:effectLst/>
                          <a:latin typeface="Courier New"/>
                          <a:cs typeface="Courier New"/>
                        </a:rPr>
                        <a:t> --global </a:t>
                      </a:r>
                      <a:r>
                        <a:rPr lang="en-US" sz="1800" b="1" dirty="0" err="1">
                          <a:effectLst/>
                          <a:latin typeface="Courier New"/>
                          <a:cs typeface="Courier New"/>
                        </a:rPr>
                        <a:t>core.editor</a:t>
                      </a:r>
                      <a:r>
                        <a:rPr lang="en-US" sz="1800" b="1" dirty="0">
                          <a:effectLst/>
                          <a:latin typeface="Courier New"/>
                          <a:cs typeface="Courier New"/>
                        </a:rPr>
                        <a:t> "</a:t>
                      </a:r>
                      <a:r>
                        <a:rPr lang="en-US" sz="1800" b="1" dirty="0" err="1">
                          <a:effectLst/>
                          <a:latin typeface="Courier New"/>
                          <a:cs typeface="Courier New"/>
                        </a:rPr>
                        <a:t>kate</a:t>
                      </a:r>
                      <a:r>
                        <a:rPr lang="en-US" sz="1800" b="1" dirty="0">
                          <a:effectLst/>
                          <a:latin typeface="Courier New"/>
                          <a:cs typeface="Courier New"/>
                        </a:rPr>
                        <a:t>"</a:t>
                      </a:r>
                      <a:endParaRPr lang="en-US" sz="1800" b="1" dirty="0">
                        <a:effectLst/>
                        <a:latin typeface="Courier New"/>
                        <a:ea typeface="ＭＳ 明朝"/>
                        <a:cs typeface="Courier New"/>
                      </a:endParaRPr>
                    </a:p>
                  </a:txBody>
                  <a:tcPr marL="68580" marR="68580" marT="0" marB="0" anchor="ctr"/>
                </a:tc>
              </a:tr>
              <a:tr h="485825">
                <a:tc>
                  <a:txBody>
                    <a:bodyPr/>
                    <a:lstStyle/>
                    <a:p>
                      <a:pPr marL="0" marR="0">
                        <a:spcBef>
                          <a:spcPts val="0"/>
                        </a:spcBef>
                        <a:spcAft>
                          <a:spcPts val="0"/>
                        </a:spcAft>
                      </a:pPr>
                      <a:r>
                        <a:rPr lang="en-US" sz="1800" dirty="0" err="1">
                          <a:effectLst/>
                          <a:latin typeface="Arial"/>
                          <a:cs typeface="Arial"/>
                          <a:hlinkClick r:id="rId9"/>
                        </a:rPr>
                        <a:t>Gedit</a:t>
                      </a:r>
                      <a:r>
                        <a:rPr lang="en-US" sz="1800" dirty="0">
                          <a:effectLst/>
                          <a:latin typeface="Arial"/>
                          <a:cs typeface="Arial"/>
                          <a:hlinkClick r:id="rId9"/>
                        </a:rPr>
                        <a:t> </a:t>
                      </a:r>
                      <a:r>
                        <a:rPr lang="en-US" sz="1800" dirty="0">
                          <a:effectLst/>
                          <a:latin typeface="Arial"/>
                          <a:cs typeface="Arial"/>
                        </a:rPr>
                        <a:t>(Linux)</a:t>
                      </a:r>
                      <a:endParaRPr lang="en-US" sz="1800" dirty="0">
                        <a:effectLst/>
                        <a:latin typeface="Arial"/>
                        <a:ea typeface="ＭＳ 明朝"/>
                        <a:cs typeface="Arial"/>
                      </a:endParaRPr>
                    </a:p>
                  </a:txBody>
                  <a:tcPr marL="68580" marR="68580" marT="0" marB="0" anchor="ctr"/>
                </a:tc>
                <a:tc>
                  <a:txBody>
                    <a:bodyPr/>
                    <a:lstStyle/>
                    <a:p>
                      <a:pPr marL="0" marR="0">
                        <a:spcBef>
                          <a:spcPts val="0"/>
                        </a:spcBef>
                        <a:spcAft>
                          <a:spcPts val="0"/>
                        </a:spcAft>
                      </a:pPr>
                      <a:r>
                        <a:rPr lang="en-US" sz="1800" b="1" dirty="0" err="1">
                          <a:effectLst/>
                          <a:latin typeface="Courier New"/>
                          <a:cs typeface="Courier New"/>
                        </a:rPr>
                        <a:t>git</a:t>
                      </a:r>
                      <a:r>
                        <a:rPr lang="en-US" sz="1800" b="1" dirty="0">
                          <a:effectLst/>
                          <a:latin typeface="Courier New"/>
                          <a:cs typeface="Courier New"/>
                        </a:rPr>
                        <a:t> </a:t>
                      </a:r>
                      <a:r>
                        <a:rPr lang="en-US" sz="1800" b="1" dirty="0" err="1">
                          <a:effectLst/>
                          <a:latin typeface="Courier New"/>
                          <a:cs typeface="Courier New"/>
                        </a:rPr>
                        <a:t>config</a:t>
                      </a:r>
                      <a:r>
                        <a:rPr lang="en-US" sz="1800" b="1" dirty="0">
                          <a:effectLst/>
                          <a:latin typeface="Courier New"/>
                          <a:cs typeface="Courier New"/>
                        </a:rPr>
                        <a:t> --global </a:t>
                      </a:r>
                      <a:r>
                        <a:rPr lang="en-US" sz="1800" b="1" dirty="0" err="1">
                          <a:effectLst/>
                          <a:latin typeface="Courier New"/>
                          <a:cs typeface="Courier New"/>
                        </a:rPr>
                        <a:t>core.editor</a:t>
                      </a:r>
                      <a:r>
                        <a:rPr lang="en-US" sz="1800" b="1" dirty="0">
                          <a:effectLst/>
                          <a:latin typeface="Courier New"/>
                          <a:cs typeface="Courier New"/>
                        </a:rPr>
                        <a:t> "</a:t>
                      </a:r>
                      <a:r>
                        <a:rPr lang="en-US" sz="1800" b="1" dirty="0" err="1">
                          <a:effectLst/>
                          <a:latin typeface="Courier New"/>
                          <a:cs typeface="Courier New"/>
                        </a:rPr>
                        <a:t>gedit</a:t>
                      </a:r>
                      <a:r>
                        <a:rPr lang="en-US" sz="1800" b="1" dirty="0">
                          <a:effectLst/>
                          <a:latin typeface="Courier New"/>
                          <a:cs typeface="Courier New"/>
                        </a:rPr>
                        <a:t> -s"</a:t>
                      </a:r>
                      <a:endParaRPr lang="en-US" sz="1800" b="1" dirty="0">
                        <a:effectLst/>
                        <a:latin typeface="Courier New"/>
                        <a:ea typeface="ＭＳ 明朝"/>
                        <a:cs typeface="Courier New"/>
                      </a:endParaRPr>
                    </a:p>
                  </a:txBody>
                  <a:tcPr marL="68580" marR="68580" marT="0" marB="0" anchor="ctr"/>
                </a:tc>
              </a:tr>
            </a:tbl>
          </a:graphicData>
        </a:graphic>
      </p:graphicFrame>
    </p:spTree>
    <p:extLst>
      <p:ext uri="{BB962C8B-B14F-4D97-AF65-F5344CB8AC3E}">
        <p14:creationId xmlns:p14="http://schemas.microsoft.com/office/powerpoint/2010/main" val="323992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Git concepts</a:t>
            </a:r>
            <a:endParaRPr lang="en" dirty="0"/>
          </a:p>
        </p:txBody>
      </p:sp>
      <p:pic>
        <p:nvPicPr>
          <p:cNvPr id="3" name="Picture 2"/>
          <p:cNvPicPr>
            <a:picLocks noChangeAspect="1"/>
          </p:cNvPicPr>
          <p:nvPr/>
        </p:nvPicPr>
        <p:blipFill>
          <a:blip r:embed="rId2"/>
          <a:stretch>
            <a:fillRect/>
          </a:stretch>
        </p:blipFill>
        <p:spPr>
          <a:xfrm>
            <a:off x="457200" y="4014085"/>
            <a:ext cx="7899400" cy="2768600"/>
          </a:xfrm>
          <a:prstGeom prst="rect">
            <a:avLst/>
          </a:prstGeom>
        </p:spPr>
      </p:pic>
      <p:sp>
        <p:nvSpPr>
          <p:cNvPr id="4" name="Rectangle 3"/>
          <p:cNvSpPr/>
          <p:nvPr/>
        </p:nvSpPr>
        <p:spPr>
          <a:xfrm>
            <a:off x="457200" y="1509224"/>
            <a:ext cx="8229600" cy="2554545"/>
          </a:xfrm>
          <a:prstGeom prst="rect">
            <a:avLst/>
          </a:prstGeom>
        </p:spPr>
        <p:txBody>
          <a:bodyPr wrap="square">
            <a:spAutoFit/>
          </a:bodyPr>
          <a:lstStyle/>
          <a:p>
            <a:r>
              <a:rPr lang="en" sz="2000" b="1" dirty="0" smtClean="0">
                <a:cs typeface="Arial"/>
              </a:rPr>
              <a:t>Two main concepts</a:t>
            </a:r>
          </a:p>
          <a:p>
            <a:pPr marL="342900" indent="-342900">
              <a:buFont typeface="Arial"/>
              <a:buChar char="•"/>
            </a:pPr>
            <a:r>
              <a:rPr lang="en" sz="2000" b="1" dirty="0" smtClean="0">
                <a:cs typeface="Arial"/>
              </a:rPr>
              <a:t>commit</a:t>
            </a:r>
            <a:r>
              <a:rPr lang="en-US" sz="2000" b="1" dirty="0" smtClean="0">
                <a:cs typeface="Arial"/>
              </a:rPr>
              <a:t> - </a:t>
            </a:r>
            <a:r>
              <a:rPr lang="en" sz="2000" b="1" dirty="0" smtClean="0">
                <a:cs typeface="Arial"/>
              </a:rPr>
              <a:t> </a:t>
            </a:r>
            <a:r>
              <a:rPr lang="en" sz="2000" dirty="0" smtClean="0">
                <a:cs typeface="Arial"/>
              </a:rPr>
              <a:t>a recorded </a:t>
            </a:r>
            <a:r>
              <a:rPr lang="en" sz="2000" i="1" dirty="0" smtClean="0">
                <a:cs typeface="Arial"/>
              </a:rPr>
              <a:t>snapshot</a:t>
            </a:r>
            <a:r>
              <a:rPr lang="en" sz="2000" dirty="0" smtClean="0">
                <a:cs typeface="Arial"/>
              </a:rPr>
              <a:t> of </a:t>
            </a:r>
            <a:r>
              <a:rPr lang="en-US" sz="2000" dirty="0" smtClean="0">
                <a:cs typeface="Arial"/>
              </a:rPr>
              <a:t>differences you made to </a:t>
            </a:r>
            <a:r>
              <a:rPr lang="en" sz="2000" dirty="0" smtClean="0">
                <a:cs typeface="Arial"/>
              </a:rPr>
              <a:t>your project’s files</a:t>
            </a:r>
          </a:p>
          <a:p>
            <a:pPr marL="342900" indent="-342900">
              <a:buFont typeface="Arial"/>
              <a:buChar char="•"/>
            </a:pPr>
            <a:r>
              <a:rPr lang="en" sz="2000" b="1" dirty="0" smtClean="0">
                <a:cs typeface="Arial"/>
              </a:rPr>
              <a:t>repository</a:t>
            </a:r>
            <a:r>
              <a:rPr lang="en-US" sz="2000" b="1" dirty="0" smtClean="0">
                <a:cs typeface="Arial"/>
              </a:rPr>
              <a:t> -</a:t>
            </a:r>
            <a:r>
              <a:rPr lang="en" sz="2000" b="1" dirty="0" smtClean="0">
                <a:cs typeface="Arial"/>
              </a:rPr>
              <a:t> </a:t>
            </a:r>
            <a:r>
              <a:rPr lang="en" sz="2000" dirty="0" smtClean="0">
                <a:cs typeface="Arial"/>
              </a:rPr>
              <a:t>the history of all your project’s commits</a:t>
            </a:r>
            <a:endParaRPr lang="en" sz="2000" dirty="0">
              <a:cs typeface="Arial"/>
            </a:endParaRPr>
          </a:p>
          <a:p>
            <a:endParaRPr lang="en" sz="2000" dirty="0" smtClean="0">
              <a:latin typeface="Arial"/>
              <a:cs typeface="Arial"/>
            </a:endParaRPr>
          </a:p>
          <a:p>
            <a:r>
              <a:rPr lang="en" sz="2000" dirty="0" smtClean="0">
                <a:latin typeface="Arial"/>
                <a:cs typeface="Arial"/>
              </a:rPr>
              <a:t>Files can be stored in a project’s working directory (which users see), the staging area (where the next commit is being built up) and the local repository (where revisions are permanently recorded)</a:t>
            </a:r>
          </a:p>
        </p:txBody>
      </p:sp>
    </p:spTree>
    <p:extLst>
      <p:ext uri="{BB962C8B-B14F-4D97-AF65-F5344CB8AC3E}">
        <p14:creationId xmlns:p14="http://schemas.microsoft.com/office/powerpoint/2010/main" val="85676804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20437</TotalTime>
  <Words>3231</Words>
  <Application>Microsoft Macintosh PowerPoint</Application>
  <PresentationFormat>On-screen Show (4:3)</PresentationFormat>
  <Paragraphs>426</Paragraphs>
  <Slides>46</Slides>
  <Notes>2</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Office Theme</vt:lpstr>
      <vt:lpstr>PowerPoint Presentation</vt:lpstr>
      <vt:lpstr>Keeping history of changes</vt:lpstr>
      <vt:lpstr>Why version control</vt:lpstr>
      <vt:lpstr>What is Git</vt:lpstr>
      <vt:lpstr>Sequential snapshots of incremental changes</vt:lpstr>
      <vt:lpstr>PowerPoint Presentation</vt:lpstr>
      <vt:lpstr>First steps with Git</vt:lpstr>
      <vt:lpstr>Configuring text editor</vt:lpstr>
      <vt:lpstr>Git concepts</vt:lpstr>
      <vt:lpstr>Starting git repository</vt:lpstr>
      <vt:lpstr>Tracking Changes</vt:lpstr>
      <vt:lpstr>What to add</vt:lpstr>
      <vt:lpstr>What’s not to add</vt:lpstr>
      <vt:lpstr>Ignoring unnecessary files</vt:lpstr>
      <vt:lpstr>When to commit</vt:lpstr>
      <vt:lpstr>git commit best practices</vt:lpstr>
      <vt:lpstr>Anatomy of git commits</vt:lpstr>
      <vt:lpstr>Exploring History</vt:lpstr>
      <vt:lpstr>Exploring changes</vt:lpstr>
      <vt:lpstr>Undoing things: Unstaging</vt:lpstr>
      <vt:lpstr>Undoing things: discarding changes</vt:lpstr>
      <vt:lpstr>Undoing things: removing from repo</vt:lpstr>
      <vt:lpstr>Undoing things: the big “undo” button</vt:lpstr>
      <vt:lpstr>Branches</vt:lpstr>
      <vt:lpstr>A typical branch workflow</vt:lpstr>
      <vt:lpstr>Branches for collaboration</vt:lpstr>
      <vt:lpstr>Resolving conflicts</vt:lpstr>
      <vt:lpstr>PowerPoint Presentation</vt:lpstr>
      <vt:lpstr>Collaboration the right way</vt:lpstr>
      <vt:lpstr>Why use GitHub</vt:lpstr>
      <vt:lpstr>Remotes in GitHub</vt:lpstr>
      <vt:lpstr>Asynchronous Collaborating</vt:lpstr>
      <vt:lpstr>Keeping in sync with the owner’s repo</vt:lpstr>
      <vt:lpstr>Create pull request</vt:lpstr>
      <vt:lpstr>What others see/do with pull requests</vt:lpstr>
      <vt:lpstr>Track and resolve issues</vt:lpstr>
      <vt:lpstr>Rstudio and GitHub</vt:lpstr>
      <vt:lpstr>Rstudio and GitHub</vt:lpstr>
      <vt:lpstr>Big data analysis the right way</vt:lpstr>
      <vt:lpstr>PowerPoint Presentation</vt:lpstr>
      <vt:lpstr>Encryption concepts</vt:lpstr>
      <vt:lpstr>Getting public and private keys</vt:lpstr>
      <vt:lpstr>Add public key to GitHub</vt:lpstr>
      <vt:lpstr>Add public key to any machine</vt:lpstr>
      <vt:lpstr>Password-less login</vt:lpstr>
      <vt:lpstr>Copy files over ssh</vt:lpstr>
    </vt:vector>
  </TitlesOfParts>
  <Company>VCU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Mikhail Dozmorov</dc:creator>
  <cp:lastModifiedBy>Mikhail Dozmorov</cp:lastModifiedBy>
  <cp:revision>118</cp:revision>
  <dcterms:created xsi:type="dcterms:W3CDTF">2016-05-04T15:27:32Z</dcterms:created>
  <dcterms:modified xsi:type="dcterms:W3CDTF">2016-06-11T14:56:07Z</dcterms:modified>
</cp:coreProperties>
</file>